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4"/>
  </p:sldMasterIdLst>
  <p:notesMasterIdLst>
    <p:notesMasterId r:id="rId31"/>
  </p:notesMasterIdLst>
  <p:sldIdLst>
    <p:sldId id="256" r:id="rId5"/>
    <p:sldId id="258" r:id="rId6"/>
    <p:sldId id="286" r:id="rId7"/>
    <p:sldId id="292" r:id="rId8"/>
    <p:sldId id="260" r:id="rId9"/>
    <p:sldId id="280" r:id="rId10"/>
    <p:sldId id="288" r:id="rId11"/>
    <p:sldId id="291" r:id="rId12"/>
    <p:sldId id="282" r:id="rId13"/>
    <p:sldId id="278" r:id="rId14"/>
    <p:sldId id="281" r:id="rId15"/>
    <p:sldId id="277" r:id="rId16"/>
    <p:sldId id="279" r:id="rId17"/>
    <p:sldId id="264" r:id="rId18"/>
    <p:sldId id="283" r:id="rId19"/>
    <p:sldId id="265" r:id="rId20"/>
    <p:sldId id="290" r:id="rId21"/>
    <p:sldId id="289" r:id="rId22"/>
    <p:sldId id="263" r:id="rId23"/>
    <p:sldId id="268" r:id="rId24"/>
    <p:sldId id="257" r:id="rId25"/>
    <p:sldId id="272" r:id="rId26"/>
    <p:sldId id="273" r:id="rId27"/>
    <p:sldId id="261" r:id="rId28"/>
    <p:sldId id="259" r:id="rId29"/>
    <p:sldId id="271"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FC4"/>
    <a:srgbClr val="C177FF"/>
    <a:srgbClr val="C4A8E4"/>
    <a:srgbClr val="F87269"/>
    <a:srgbClr val="FE732E"/>
    <a:srgbClr val="F26889"/>
    <a:srgbClr val="D6840C"/>
    <a:srgbClr val="A9AC36"/>
    <a:srgbClr val="C46208"/>
    <a:srgbClr val="25B5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82" autoAdjust="0"/>
    <p:restoredTop sz="87196"/>
  </p:normalViewPr>
  <p:slideViewPr>
    <p:cSldViewPr snapToGrid="0">
      <p:cViewPr varScale="1">
        <p:scale>
          <a:sx n="134" d="100"/>
          <a:sy n="134" d="100"/>
        </p:scale>
        <p:origin x="192" y="75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Moderation</a:t>
            </a:r>
            <a:r>
              <a:rPr lang="en-US" baseline="0"/>
              <a:t> by SSRS</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v>SSRS low</c:v>
          </c:tx>
          <c:spPr>
            <a:ln w="25400" cap="rnd">
              <a:noFill/>
              <a:round/>
            </a:ln>
            <a:effectLst/>
          </c:spPr>
          <c:marker>
            <c:symbol val="circle"/>
            <c:size val="5"/>
            <c:spPr>
              <a:solidFill>
                <a:schemeClr val="accent1"/>
              </a:solidFill>
              <a:ln w="9525">
                <a:solidFill>
                  <a:schemeClr val="accent1"/>
                </a:solidFill>
              </a:ln>
              <a:effectLst/>
            </c:spPr>
          </c:marker>
          <c:trendline>
            <c:spPr>
              <a:ln w="31750" cap="rnd">
                <a:solidFill>
                  <a:schemeClr val="accent1"/>
                </a:solidFill>
                <a:prstDash val="solid"/>
              </a:ln>
              <a:effectLst/>
            </c:spPr>
            <c:trendlineType val="linear"/>
            <c:dispRSqr val="0"/>
            <c:dispEq val="0"/>
          </c:trendline>
          <c:xVal>
            <c:numRef>
              <c:f>Sheet1!$A$2:$A$4</c:f>
              <c:numCache>
                <c:formatCode>0.000</c:formatCode>
                <c:ptCount val="3"/>
                <c:pt idx="0">
                  <c:v>1.5101</c:v>
                </c:pt>
                <c:pt idx="1">
                  <c:v>2.3891</c:v>
                </c:pt>
                <c:pt idx="2">
                  <c:v>4.1342999999999996</c:v>
                </c:pt>
              </c:numCache>
            </c:numRef>
          </c:xVal>
          <c:yVal>
            <c:numRef>
              <c:f>Sheet1!$C$2:$C$4</c:f>
              <c:numCache>
                <c:formatCode>0.000</c:formatCode>
                <c:ptCount val="3"/>
                <c:pt idx="0">
                  <c:v>0.30599999999999999</c:v>
                </c:pt>
                <c:pt idx="1">
                  <c:v>1.1536</c:v>
                </c:pt>
                <c:pt idx="2">
                  <c:v>2.8363</c:v>
                </c:pt>
              </c:numCache>
            </c:numRef>
          </c:yVal>
          <c:smooth val="0"/>
          <c:extLst>
            <c:ext xmlns:c16="http://schemas.microsoft.com/office/drawing/2014/chart" uri="{C3380CC4-5D6E-409C-BE32-E72D297353CC}">
              <c16:uniqueId val="{00000001-79D8-6D4D-ADD9-D5BFE7781B51}"/>
            </c:ext>
          </c:extLst>
        </c:ser>
        <c:ser>
          <c:idx val="1"/>
          <c:order val="1"/>
          <c:tx>
            <c:v>SSRS_med</c:v>
          </c:tx>
          <c:spPr>
            <a:ln w="25400" cap="rnd">
              <a:noFill/>
              <a:round/>
            </a:ln>
            <a:effectLst/>
          </c:spPr>
          <c:marker>
            <c:symbol val="circle"/>
            <c:size val="5"/>
            <c:spPr>
              <a:solidFill>
                <a:schemeClr val="accent2"/>
              </a:solidFill>
              <a:ln w="9525">
                <a:solidFill>
                  <a:schemeClr val="accent2"/>
                </a:solidFill>
              </a:ln>
              <a:effectLst/>
            </c:spPr>
          </c:marker>
          <c:trendline>
            <c:spPr>
              <a:ln w="31750" cap="rnd">
                <a:solidFill>
                  <a:schemeClr val="accent2"/>
                </a:solidFill>
                <a:prstDash val="solid"/>
              </a:ln>
              <a:effectLst/>
            </c:spPr>
            <c:trendlineType val="linear"/>
            <c:dispRSqr val="0"/>
            <c:dispEq val="0"/>
          </c:trendline>
          <c:xVal>
            <c:numRef>
              <c:f>Sheet1!$A$5:$A$7</c:f>
              <c:numCache>
                <c:formatCode>0.000</c:formatCode>
                <c:ptCount val="3"/>
                <c:pt idx="0">
                  <c:v>1.5101</c:v>
                </c:pt>
                <c:pt idx="1">
                  <c:v>2.3891</c:v>
                </c:pt>
                <c:pt idx="2">
                  <c:v>4.1342999999999996</c:v>
                </c:pt>
              </c:numCache>
            </c:numRef>
          </c:xVal>
          <c:yVal>
            <c:numRef>
              <c:f>Sheet1!$C$5:$C$7</c:f>
              <c:numCache>
                <c:formatCode>0.000</c:formatCode>
                <c:ptCount val="3"/>
                <c:pt idx="0">
                  <c:v>0.16209999999999999</c:v>
                </c:pt>
                <c:pt idx="1">
                  <c:v>1.1644000000000001</c:v>
                </c:pt>
                <c:pt idx="2">
                  <c:v>3.1545000000000001</c:v>
                </c:pt>
              </c:numCache>
            </c:numRef>
          </c:yVal>
          <c:smooth val="0"/>
          <c:extLst>
            <c:ext xmlns:c16="http://schemas.microsoft.com/office/drawing/2014/chart" uri="{C3380CC4-5D6E-409C-BE32-E72D297353CC}">
              <c16:uniqueId val="{00000003-79D8-6D4D-ADD9-D5BFE7781B51}"/>
            </c:ext>
          </c:extLst>
        </c:ser>
        <c:ser>
          <c:idx val="2"/>
          <c:order val="2"/>
          <c:tx>
            <c:v>SSRS high</c:v>
          </c:tx>
          <c:spPr>
            <a:ln w="25400" cap="rnd">
              <a:noFill/>
              <a:round/>
            </a:ln>
            <a:effectLst/>
          </c:spPr>
          <c:marker>
            <c:symbol val="circle"/>
            <c:size val="5"/>
            <c:spPr>
              <a:solidFill>
                <a:schemeClr val="accent3"/>
              </a:solidFill>
              <a:ln w="9525">
                <a:solidFill>
                  <a:schemeClr val="accent3"/>
                </a:solidFill>
              </a:ln>
              <a:effectLst/>
            </c:spPr>
          </c:marker>
          <c:trendline>
            <c:spPr>
              <a:ln w="31750" cap="rnd">
                <a:solidFill>
                  <a:schemeClr val="accent3"/>
                </a:solidFill>
                <a:prstDash val="solid"/>
              </a:ln>
              <a:effectLst/>
            </c:spPr>
            <c:trendlineType val="linear"/>
            <c:dispRSqr val="0"/>
            <c:dispEq val="0"/>
          </c:trendline>
          <c:xVal>
            <c:numRef>
              <c:f>Sheet1!$A$8:$A$10</c:f>
              <c:numCache>
                <c:formatCode>0.000</c:formatCode>
                <c:ptCount val="3"/>
                <c:pt idx="0">
                  <c:v>1.5101</c:v>
                </c:pt>
                <c:pt idx="1">
                  <c:v>2.3891</c:v>
                </c:pt>
                <c:pt idx="2">
                  <c:v>4.1342999999999996</c:v>
                </c:pt>
              </c:numCache>
            </c:numRef>
          </c:xVal>
          <c:yVal>
            <c:numRef>
              <c:f>Sheet1!$C$8:$C$10</c:f>
              <c:numCache>
                <c:formatCode>0.000</c:formatCode>
                <c:ptCount val="3"/>
                <c:pt idx="0">
                  <c:v>-0.22159999999999999</c:v>
                </c:pt>
                <c:pt idx="1">
                  <c:v>1.1934</c:v>
                </c:pt>
                <c:pt idx="2">
                  <c:v>4.0030000000000001</c:v>
                </c:pt>
              </c:numCache>
            </c:numRef>
          </c:yVal>
          <c:smooth val="0"/>
          <c:extLst>
            <c:ext xmlns:c16="http://schemas.microsoft.com/office/drawing/2014/chart" uri="{C3380CC4-5D6E-409C-BE32-E72D297353CC}">
              <c16:uniqueId val="{00000005-79D8-6D4D-ADD9-D5BFE7781B51}"/>
            </c:ext>
          </c:extLst>
        </c:ser>
        <c:dLbls>
          <c:showLegendKey val="0"/>
          <c:showVal val="0"/>
          <c:showCatName val="0"/>
          <c:showSerName val="0"/>
          <c:showPercent val="0"/>
          <c:showBubbleSize val="0"/>
        </c:dLbls>
        <c:axId val="2049583775"/>
        <c:axId val="2050291791"/>
      </c:scatterChart>
      <c:valAx>
        <c:axId val="2049583775"/>
        <c:scaling>
          <c:orientation val="minMax"/>
          <c:min val="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Total ACEs (normed by category)</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50291791"/>
        <c:crosses val="autoZero"/>
        <c:crossBetween val="midCat"/>
        <c:majorUnit val="1"/>
      </c:valAx>
      <c:valAx>
        <c:axId val="205029179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Number of PTSD Symptoms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49583775"/>
        <c:crosses val="autoZero"/>
        <c:crossBetween val="midCat"/>
        <c:majorUnit val="1"/>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0"/>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F742C0-C719-477D-B124-6741CA90FFD3}" type="doc">
      <dgm:prSet loTypeId="urn:microsoft.com/office/officeart/2016/7/layout/VerticalHollowActionList" loCatId="List" qsTypeId="urn:microsoft.com/office/officeart/2005/8/quickstyle/simple1" qsCatId="simple" csTypeId="urn:microsoft.com/office/officeart/2005/8/colors/colorful2" csCatId="colorful"/>
      <dgm:spPr/>
      <dgm:t>
        <a:bodyPr/>
        <a:lstStyle/>
        <a:p>
          <a:endParaRPr lang="en-US"/>
        </a:p>
      </dgm:t>
    </dgm:pt>
    <dgm:pt modelId="{C6E10BC5-225F-4196-8CCD-2B73F0196052}">
      <dgm:prSet/>
      <dgm:spPr/>
      <dgm:t>
        <a:bodyPr/>
        <a:lstStyle/>
        <a:p>
          <a:r>
            <a:rPr lang="en-US"/>
            <a:t>Explore</a:t>
          </a:r>
        </a:p>
      </dgm:t>
    </dgm:pt>
    <dgm:pt modelId="{B29F5413-FAFA-4D09-BF6B-010F0F381F45}" type="parTrans" cxnId="{E475EE0D-5F1C-44F1-9878-C074166629C7}">
      <dgm:prSet/>
      <dgm:spPr/>
      <dgm:t>
        <a:bodyPr/>
        <a:lstStyle/>
        <a:p>
          <a:endParaRPr lang="en-US"/>
        </a:p>
      </dgm:t>
    </dgm:pt>
    <dgm:pt modelId="{E7D3B3C1-F558-470D-8A2C-088DD8957595}" type="sibTrans" cxnId="{E475EE0D-5F1C-44F1-9878-C074166629C7}">
      <dgm:prSet/>
      <dgm:spPr/>
      <dgm:t>
        <a:bodyPr/>
        <a:lstStyle/>
        <a:p>
          <a:endParaRPr lang="en-US"/>
        </a:p>
      </dgm:t>
    </dgm:pt>
    <dgm:pt modelId="{F0DAA5C8-653A-40A6-972C-45C750A473CB}">
      <dgm:prSet/>
      <dgm:spPr/>
      <dgm:t>
        <a:bodyPr/>
        <a:lstStyle/>
        <a:p>
          <a:r>
            <a:rPr lang="en-US"/>
            <a:t>Explore bullying measures </a:t>
          </a:r>
        </a:p>
      </dgm:t>
    </dgm:pt>
    <dgm:pt modelId="{9B2F02A4-23C9-4E11-9A80-2789DB1A2893}" type="parTrans" cxnId="{93CBCA01-E86D-487B-AB8E-5E4E73F4B87E}">
      <dgm:prSet/>
      <dgm:spPr/>
      <dgm:t>
        <a:bodyPr/>
        <a:lstStyle/>
        <a:p>
          <a:endParaRPr lang="en-US"/>
        </a:p>
      </dgm:t>
    </dgm:pt>
    <dgm:pt modelId="{8F80E406-9111-4D05-9013-AB2C5F11D5EC}" type="sibTrans" cxnId="{93CBCA01-E86D-487B-AB8E-5E4E73F4B87E}">
      <dgm:prSet/>
      <dgm:spPr/>
      <dgm:t>
        <a:bodyPr/>
        <a:lstStyle/>
        <a:p>
          <a:endParaRPr lang="en-US"/>
        </a:p>
      </dgm:t>
    </dgm:pt>
    <dgm:pt modelId="{0D177CA5-A2A2-4290-B03A-77282D7DBD73}">
      <dgm:prSet/>
      <dgm:spPr/>
      <dgm:t>
        <a:bodyPr/>
        <a:lstStyle/>
        <a:p>
          <a:r>
            <a:rPr lang="en-US"/>
            <a:t>Examine</a:t>
          </a:r>
        </a:p>
      </dgm:t>
    </dgm:pt>
    <dgm:pt modelId="{DF86D04C-141C-4A25-A521-C30DF8FD187E}" type="parTrans" cxnId="{7D524A6A-DD63-4299-BDAD-DC6962B494F5}">
      <dgm:prSet/>
      <dgm:spPr/>
      <dgm:t>
        <a:bodyPr/>
        <a:lstStyle/>
        <a:p>
          <a:endParaRPr lang="en-US"/>
        </a:p>
      </dgm:t>
    </dgm:pt>
    <dgm:pt modelId="{C28FFEF0-56BF-4580-88A2-6A4FF7BBC6E6}" type="sibTrans" cxnId="{7D524A6A-DD63-4299-BDAD-DC6962B494F5}">
      <dgm:prSet/>
      <dgm:spPr/>
      <dgm:t>
        <a:bodyPr/>
        <a:lstStyle/>
        <a:p>
          <a:endParaRPr lang="en-US"/>
        </a:p>
      </dgm:t>
    </dgm:pt>
    <dgm:pt modelId="{AF209379-1A97-497B-BE24-CA7B4FDD1104}">
      <dgm:prSet/>
      <dgm:spPr/>
      <dgm:t>
        <a:bodyPr/>
        <a:lstStyle/>
        <a:p>
          <a:r>
            <a:rPr lang="en-US"/>
            <a:t>Examine fcMRI measures provided by the ABCD study in areas of interest</a:t>
          </a:r>
        </a:p>
      </dgm:t>
    </dgm:pt>
    <dgm:pt modelId="{7A39F8ED-89F2-4111-BCFC-08083F9DD392}" type="parTrans" cxnId="{9DBC3F38-5230-4E66-947D-839186C2351E}">
      <dgm:prSet/>
      <dgm:spPr/>
      <dgm:t>
        <a:bodyPr/>
        <a:lstStyle/>
        <a:p>
          <a:endParaRPr lang="en-US"/>
        </a:p>
      </dgm:t>
    </dgm:pt>
    <dgm:pt modelId="{01833BB1-9814-4506-BEFD-6D27E7066AE5}" type="sibTrans" cxnId="{9DBC3F38-5230-4E66-947D-839186C2351E}">
      <dgm:prSet/>
      <dgm:spPr/>
      <dgm:t>
        <a:bodyPr/>
        <a:lstStyle/>
        <a:p>
          <a:endParaRPr lang="en-US"/>
        </a:p>
      </dgm:t>
    </dgm:pt>
    <dgm:pt modelId="{42624300-E0FC-49A4-B7A8-53AE75B7D5A4}">
      <dgm:prSet/>
      <dgm:spPr/>
      <dgm:t>
        <a:bodyPr/>
        <a:lstStyle/>
        <a:p>
          <a:r>
            <a:rPr lang="en-US"/>
            <a:t>Follow</a:t>
          </a:r>
        </a:p>
      </dgm:t>
    </dgm:pt>
    <dgm:pt modelId="{DE490B1A-21F3-4974-8B18-86FBA763931F}" type="parTrans" cxnId="{840D1275-5165-4924-BA36-D3E88AE8313B}">
      <dgm:prSet/>
      <dgm:spPr/>
      <dgm:t>
        <a:bodyPr/>
        <a:lstStyle/>
        <a:p>
          <a:endParaRPr lang="en-US"/>
        </a:p>
      </dgm:t>
    </dgm:pt>
    <dgm:pt modelId="{0EAB1D7A-FB90-400D-82C0-4300FB709CA1}" type="sibTrans" cxnId="{840D1275-5165-4924-BA36-D3E88AE8313B}">
      <dgm:prSet/>
      <dgm:spPr/>
      <dgm:t>
        <a:bodyPr/>
        <a:lstStyle/>
        <a:p>
          <a:endParaRPr lang="en-US"/>
        </a:p>
      </dgm:t>
    </dgm:pt>
    <dgm:pt modelId="{72DBAB73-B343-415E-B1F0-AE23918649C7}">
      <dgm:prSet/>
      <dgm:spPr/>
      <dgm:t>
        <a:bodyPr/>
        <a:lstStyle/>
        <a:p>
          <a:r>
            <a:rPr lang="en-US"/>
            <a:t>Follow sample longitudinally</a:t>
          </a:r>
        </a:p>
      </dgm:t>
    </dgm:pt>
    <dgm:pt modelId="{1E739E24-F82B-41A3-B630-E605CE5FB038}" type="parTrans" cxnId="{3B1B70D4-953D-4072-98EB-0918F8CA062F}">
      <dgm:prSet/>
      <dgm:spPr/>
      <dgm:t>
        <a:bodyPr/>
        <a:lstStyle/>
        <a:p>
          <a:endParaRPr lang="en-US"/>
        </a:p>
      </dgm:t>
    </dgm:pt>
    <dgm:pt modelId="{E6190048-AEDB-4ED0-A0AE-B15F6CC9950C}" type="sibTrans" cxnId="{3B1B70D4-953D-4072-98EB-0918F8CA062F}">
      <dgm:prSet/>
      <dgm:spPr/>
      <dgm:t>
        <a:bodyPr/>
        <a:lstStyle/>
        <a:p>
          <a:endParaRPr lang="en-US"/>
        </a:p>
      </dgm:t>
    </dgm:pt>
    <dgm:pt modelId="{FDA47D86-4D62-42BA-977A-A3CE66DA771A}">
      <dgm:prSet/>
      <dgm:spPr/>
      <dgm:t>
        <a:bodyPr/>
        <a:lstStyle/>
        <a:p>
          <a:r>
            <a:rPr lang="en-US"/>
            <a:t>Use</a:t>
          </a:r>
        </a:p>
      </dgm:t>
    </dgm:pt>
    <dgm:pt modelId="{8024BF3E-5E91-4D36-BE15-3A41F56719EF}" type="parTrans" cxnId="{BE8788D6-EEDD-4828-B579-9395C1692C8C}">
      <dgm:prSet/>
      <dgm:spPr/>
      <dgm:t>
        <a:bodyPr/>
        <a:lstStyle/>
        <a:p>
          <a:endParaRPr lang="en-US"/>
        </a:p>
      </dgm:t>
    </dgm:pt>
    <dgm:pt modelId="{407C7947-ED6C-460C-9BE6-464A668D3C24}" type="sibTrans" cxnId="{BE8788D6-EEDD-4828-B579-9395C1692C8C}">
      <dgm:prSet/>
      <dgm:spPr/>
      <dgm:t>
        <a:bodyPr/>
        <a:lstStyle/>
        <a:p>
          <a:endParaRPr lang="en-US"/>
        </a:p>
      </dgm:t>
    </dgm:pt>
    <dgm:pt modelId="{188E06D5-3CC8-469B-AA4D-38EB67D88DFA}">
      <dgm:prSet/>
      <dgm:spPr/>
      <dgm:t>
        <a:bodyPr/>
        <a:lstStyle/>
        <a:p>
          <a:r>
            <a:rPr lang="en-US"/>
            <a:t>Use local data to better understand sensory component</a:t>
          </a:r>
        </a:p>
      </dgm:t>
    </dgm:pt>
    <dgm:pt modelId="{4EE17C27-00B5-48F9-BDCB-B050E37C6FDB}" type="parTrans" cxnId="{2A23CABA-5976-4B63-9805-B37DA49BDAE3}">
      <dgm:prSet/>
      <dgm:spPr/>
      <dgm:t>
        <a:bodyPr/>
        <a:lstStyle/>
        <a:p>
          <a:endParaRPr lang="en-US"/>
        </a:p>
      </dgm:t>
    </dgm:pt>
    <dgm:pt modelId="{0081744A-4C63-45DC-90CF-54136DF87229}" type="sibTrans" cxnId="{2A23CABA-5976-4B63-9805-B37DA49BDAE3}">
      <dgm:prSet/>
      <dgm:spPr/>
      <dgm:t>
        <a:bodyPr/>
        <a:lstStyle/>
        <a:p>
          <a:endParaRPr lang="en-US"/>
        </a:p>
      </dgm:t>
    </dgm:pt>
    <dgm:pt modelId="{0E66B0A6-0109-584E-A591-158CBB6A2069}" type="pres">
      <dgm:prSet presAssocID="{DBF742C0-C719-477D-B124-6741CA90FFD3}" presName="Name0" presStyleCnt="0">
        <dgm:presLayoutVars>
          <dgm:dir/>
          <dgm:animLvl val="lvl"/>
          <dgm:resizeHandles val="exact"/>
        </dgm:presLayoutVars>
      </dgm:prSet>
      <dgm:spPr/>
    </dgm:pt>
    <dgm:pt modelId="{DD193D44-197F-C649-8571-03A1A6499A2F}" type="pres">
      <dgm:prSet presAssocID="{C6E10BC5-225F-4196-8CCD-2B73F0196052}" presName="linNode" presStyleCnt="0"/>
      <dgm:spPr/>
    </dgm:pt>
    <dgm:pt modelId="{1271CE71-3E8D-BD4B-BEC0-2A3B03253866}" type="pres">
      <dgm:prSet presAssocID="{C6E10BC5-225F-4196-8CCD-2B73F0196052}" presName="parentText" presStyleLbl="solidFgAcc1" presStyleIdx="0" presStyleCnt="4">
        <dgm:presLayoutVars>
          <dgm:chMax val="1"/>
          <dgm:bulletEnabled/>
        </dgm:presLayoutVars>
      </dgm:prSet>
      <dgm:spPr/>
    </dgm:pt>
    <dgm:pt modelId="{602557B2-CFE2-4140-93EA-0FB14987D80A}" type="pres">
      <dgm:prSet presAssocID="{C6E10BC5-225F-4196-8CCD-2B73F0196052}" presName="descendantText" presStyleLbl="alignNode1" presStyleIdx="0" presStyleCnt="4">
        <dgm:presLayoutVars>
          <dgm:bulletEnabled/>
        </dgm:presLayoutVars>
      </dgm:prSet>
      <dgm:spPr/>
    </dgm:pt>
    <dgm:pt modelId="{45276AE9-8FD6-164C-BFC3-256BBBAA020F}" type="pres">
      <dgm:prSet presAssocID="{E7D3B3C1-F558-470D-8A2C-088DD8957595}" presName="sp" presStyleCnt="0"/>
      <dgm:spPr/>
    </dgm:pt>
    <dgm:pt modelId="{2B13B28E-3627-DD47-9E4B-66F479748450}" type="pres">
      <dgm:prSet presAssocID="{0D177CA5-A2A2-4290-B03A-77282D7DBD73}" presName="linNode" presStyleCnt="0"/>
      <dgm:spPr/>
    </dgm:pt>
    <dgm:pt modelId="{B8AA9D57-D921-8B4D-A221-838B46FBC1FC}" type="pres">
      <dgm:prSet presAssocID="{0D177CA5-A2A2-4290-B03A-77282D7DBD73}" presName="parentText" presStyleLbl="solidFgAcc1" presStyleIdx="1" presStyleCnt="4">
        <dgm:presLayoutVars>
          <dgm:chMax val="1"/>
          <dgm:bulletEnabled/>
        </dgm:presLayoutVars>
      </dgm:prSet>
      <dgm:spPr/>
    </dgm:pt>
    <dgm:pt modelId="{E5B04479-2B80-2045-8FC2-66E9BF2CFABA}" type="pres">
      <dgm:prSet presAssocID="{0D177CA5-A2A2-4290-B03A-77282D7DBD73}" presName="descendantText" presStyleLbl="alignNode1" presStyleIdx="1" presStyleCnt="4">
        <dgm:presLayoutVars>
          <dgm:bulletEnabled/>
        </dgm:presLayoutVars>
      </dgm:prSet>
      <dgm:spPr/>
    </dgm:pt>
    <dgm:pt modelId="{6DA7043B-689F-E046-94FA-ED9260559CD1}" type="pres">
      <dgm:prSet presAssocID="{C28FFEF0-56BF-4580-88A2-6A4FF7BBC6E6}" presName="sp" presStyleCnt="0"/>
      <dgm:spPr/>
    </dgm:pt>
    <dgm:pt modelId="{3F8EF00A-1D61-BF45-AC0C-C7D2FEAFA19F}" type="pres">
      <dgm:prSet presAssocID="{42624300-E0FC-49A4-B7A8-53AE75B7D5A4}" presName="linNode" presStyleCnt="0"/>
      <dgm:spPr/>
    </dgm:pt>
    <dgm:pt modelId="{56EBA564-9BAF-2F46-B86E-5AC5DB298AA8}" type="pres">
      <dgm:prSet presAssocID="{42624300-E0FC-49A4-B7A8-53AE75B7D5A4}" presName="parentText" presStyleLbl="solidFgAcc1" presStyleIdx="2" presStyleCnt="4">
        <dgm:presLayoutVars>
          <dgm:chMax val="1"/>
          <dgm:bulletEnabled/>
        </dgm:presLayoutVars>
      </dgm:prSet>
      <dgm:spPr/>
    </dgm:pt>
    <dgm:pt modelId="{7423E09A-837F-D246-A3A9-444D41B571B1}" type="pres">
      <dgm:prSet presAssocID="{42624300-E0FC-49A4-B7A8-53AE75B7D5A4}" presName="descendantText" presStyleLbl="alignNode1" presStyleIdx="2" presStyleCnt="4">
        <dgm:presLayoutVars>
          <dgm:bulletEnabled/>
        </dgm:presLayoutVars>
      </dgm:prSet>
      <dgm:spPr/>
    </dgm:pt>
    <dgm:pt modelId="{573FBEA5-5B53-3042-9331-FA41CA4CE0B4}" type="pres">
      <dgm:prSet presAssocID="{0EAB1D7A-FB90-400D-82C0-4300FB709CA1}" presName="sp" presStyleCnt="0"/>
      <dgm:spPr/>
    </dgm:pt>
    <dgm:pt modelId="{AA5423B5-5D0C-CF4F-9421-0703AF61F350}" type="pres">
      <dgm:prSet presAssocID="{FDA47D86-4D62-42BA-977A-A3CE66DA771A}" presName="linNode" presStyleCnt="0"/>
      <dgm:spPr/>
    </dgm:pt>
    <dgm:pt modelId="{9D448B58-20E2-A94E-A45D-B24D902E9788}" type="pres">
      <dgm:prSet presAssocID="{FDA47D86-4D62-42BA-977A-A3CE66DA771A}" presName="parentText" presStyleLbl="solidFgAcc1" presStyleIdx="3" presStyleCnt="4">
        <dgm:presLayoutVars>
          <dgm:chMax val="1"/>
          <dgm:bulletEnabled/>
        </dgm:presLayoutVars>
      </dgm:prSet>
      <dgm:spPr/>
    </dgm:pt>
    <dgm:pt modelId="{CD428D4A-F3A2-DD4D-B054-6F1AFF524BE0}" type="pres">
      <dgm:prSet presAssocID="{FDA47D86-4D62-42BA-977A-A3CE66DA771A}" presName="descendantText" presStyleLbl="alignNode1" presStyleIdx="3" presStyleCnt="4">
        <dgm:presLayoutVars>
          <dgm:bulletEnabled/>
        </dgm:presLayoutVars>
      </dgm:prSet>
      <dgm:spPr/>
    </dgm:pt>
  </dgm:ptLst>
  <dgm:cxnLst>
    <dgm:cxn modelId="{93CBCA01-E86D-487B-AB8E-5E4E73F4B87E}" srcId="{C6E10BC5-225F-4196-8CCD-2B73F0196052}" destId="{F0DAA5C8-653A-40A6-972C-45C750A473CB}" srcOrd="0" destOrd="0" parTransId="{9B2F02A4-23C9-4E11-9A80-2789DB1A2893}" sibTransId="{8F80E406-9111-4D05-9013-AB2C5F11D5EC}"/>
    <dgm:cxn modelId="{E475EE0D-5F1C-44F1-9878-C074166629C7}" srcId="{DBF742C0-C719-477D-B124-6741CA90FFD3}" destId="{C6E10BC5-225F-4196-8CCD-2B73F0196052}" srcOrd="0" destOrd="0" parTransId="{B29F5413-FAFA-4D09-BF6B-010F0F381F45}" sibTransId="{E7D3B3C1-F558-470D-8A2C-088DD8957595}"/>
    <dgm:cxn modelId="{4D2E580E-2F56-0F46-8BD5-217961CFD3E9}" type="presOf" srcId="{FDA47D86-4D62-42BA-977A-A3CE66DA771A}" destId="{9D448B58-20E2-A94E-A45D-B24D902E9788}" srcOrd="0" destOrd="0" presId="urn:microsoft.com/office/officeart/2016/7/layout/VerticalHollowActionList"/>
    <dgm:cxn modelId="{4F4B9718-6FB7-C24B-BB03-72AC6A20A213}" type="presOf" srcId="{188E06D5-3CC8-469B-AA4D-38EB67D88DFA}" destId="{CD428D4A-F3A2-DD4D-B054-6F1AFF524BE0}" srcOrd="0" destOrd="0" presId="urn:microsoft.com/office/officeart/2016/7/layout/VerticalHollowActionList"/>
    <dgm:cxn modelId="{4350C532-E6E0-9149-9C22-6178F64409E9}" type="presOf" srcId="{0D177CA5-A2A2-4290-B03A-77282D7DBD73}" destId="{B8AA9D57-D921-8B4D-A221-838B46FBC1FC}" srcOrd="0" destOrd="0" presId="urn:microsoft.com/office/officeart/2016/7/layout/VerticalHollowActionList"/>
    <dgm:cxn modelId="{DDC4ED32-17A4-BB45-B283-204F86D7DD86}" type="presOf" srcId="{DBF742C0-C719-477D-B124-6741CA90FFD3}" destId="{0E66B0A6-0109-584E-A591-158CBB6A2069}" srcOrd="0" destOrd="0" presId="urn:microsoft.com/office/officeart/2016/7/layout/VerticalHollowActionList"/>
    <dgm:cxn modelId="{8284C834-2D9F-354D-B81D-A5FDFA3AFFC4}" type="presOf" srcId="{42624300-E0FC-49A4-B7A8-53AE75B7D5A4}" destId="{56EBA564-9BAF-2F46-B86E-5AC5DB298AA8}" srcOrd="0" destOrd="0" presId="urn:microsoft.com/office/officeart/2016/7/layout/VerticalHollowActionList"/>
    <dgm:cxn modelId="{9DBC3F38-5230-4E66-947D-839186C2351E}" srcId="{0D177CA5-A2A2-4290-B03A-77282D7DBD73}" destId="{AF209379-1A97-497B-BE24-CA7B4FDD1104}" srcOrd="0" destOrd="0" parTransId="{7A39F8ED-89F2-4111-BCFC-08083F9DD392}" sibTransId="{01833BB1-9814-4506-BEFD-6D27E7066AE5}"/>
    <dgm:cxn modelId="{C2997D67-DF43-D149-868E-5AC804CCDB0F}" type="presOf" srcId="{C6E10BC5-225F-4196-8CCD-2B73F0196052}" destId="{1271CE71-3E8D-BD4B-BEC0-2A3B03253866}" srcOrd="0" destOrd="0" presId="urn:microsoft.com/office/officeart/2016/7/layout/VerticalHollowActionList"/>
    <dgm:cxn modelId="{7D524A6A-DD63-4299-BDAD-DC6962B494F5}" srcId="{DBF742C0-C719-477D-B124-6741CA90FFD3}" destId="{0D177CA5-A2A2-4290-B03A-77282D7DBD73}" srcOrd="1" destOrd="0" parTransId="{DF86D04C-141C-4A25-A521-C30DF8FD187E}" sibTransId="{C28FFEF0-56BF-4580-88A2-6A4FF7BBC6E6}"/>
    <dgm:cxn modelId="{840D1275-5165-4924-BA36-D3E88AE8313B}" srcId="{DBF742C0-C719-477D-B124-6741CA90FFD3}" destId="{42624300-E0FC-49A4-B7A8-53AE75B7D5A4}" srcOrd="2" destOrd="0" parTransId="{DE490B1A-21F3-4974-8B18-86FBA763931F}" sibTransId="{0EAB1D7A-FB90-400D-82C0-4300FB709CA1}"/>
    <dgm:cxn modelId="{7C862A91-B4B7-5247-B450-20DB6EA46489}" type="presOf" srcId="{AF209379-1A97-497B-BE24-CA7B4FDD1104}" destId="{E5B04479-2B80-2045-8FC2-66E9BF2CFABA}" srcOrd="0" destOrd="0" presId="urn:microsoft.com/office/officeart/2016/7/layout/VerticalHollowActionList"/>
    <dgm:cxn modelId="{969398AA-553D-D34B-930D-CEB30BCBC0BE}" type="presOf" srcId="{72DBAB73-B343-415E-B1F0-AE23918649C7}" destId="{7423E09A-837F-D246-A3A9-444D41B571B1}" srcOrd="0" destOrd="0" presId="urn:microsoft.com/office/officeart/2016/7/layout/VerticalHollowActionList"/>
    <dgm:cxn modelId="{2A23CABA-5976-4B63-9805-B37DA49BDAE3}" srcId="{FDA47D86-4D62-42BA-977A-A3CE66DA771A}" destId="{188E06D5-3CC8-469B-AA4D-38EB67D88DFA}" srcOrd="0" destOrd="0" parTransId="{4EE17C27-00B5-48F9-BDCB-B050E37C6FDB}" sibTransId="{0081744A-4C63-45DC-90CF-54136DF87229}"/>
    <dgm:cxn modelId="{461616C0-9266-0947-9AB9-3175F89ACB88}" type="presOf" srcId="{F0DAA5C8-653A-40A6-972C-45C750A473CB}" destId="{602557B2-CFE2-4140-93EA-0FB14987D80A}" srcOrd="0" destOrd="0" presId="urn:microsoft.com/office/officeart/2016/7/layout/VerticalHollowActionList"/>
    <dgm:cxn modelId="{3B1B70D4-953D-4072-98EB-0918F8CA062F}" srcId="{42624300-E0FC-49A4-B7A8-53AE75B7D5A4}" destId="{72DBAB73-B343-415E-B1F0-AE23918649C7}" srcOrd="0" destOrd="0" parTransId="{1E739E24-F82B-41A3-B630-E605CE5FB038}" sibTransId="{E6190048-AEDB-4ED0-A0AE-B15F6CC9950C}"/>
    <dgm:cxn modelId="{BE8788D6-EEDD-4828-B579-9395C1692C8C}" srcId="{DBF742C0-C719-477D-B124-6741CA90FFD3}" destId="{FDA47D86-4D62-42BA-977A-A3CE66DA771A}" srcOrd="3" destOrd="0" parTransId="{8024BF3E-5E91-4D36-BE15-3A41F56719EF}" sibTransId="{407C7947-ED6C-460C-9BE6-464A668D3C24}"/>
    <dgm:cxn modelId="{3015B67C-9381-DD4F-87F9-5040B119E428}" type="presParOf" srcId="{0E66B0A6-0109-584E-A591-158CBB6A2069}" destId="{DD193D44-197F-C649-8571-03A1A6499A2F}" srcOrd="0" destOrd="0" presId="urn:microsoft.com/office/officeart/2016/7/layout/VerticalHollowActionList"/>
    <dgm:cxn modelId="{D87BC4A3-4306-0D4A-802F-DA229460731F}" type="presParOf" srcId="{DD193D44-197F-C649-8571-03A1A6499A2F}" destId="{1271CE71-3E8D-BD4B-BEC0-2A3B03253866}" srcOrd="0" destOrd="0" presId="urn:microsoft.com/office/officeart/2016/7/layout/VerticalHollowActionList"/>
    <dgm:cxn modelId="{0F6E16D1-34F5-FB4E-B37C-32063A335451}" type="presParOf" srcId="{DD193D44-197F-C649-8571-03A1A6499A2F}" destId="{602557B2-CFE2-4140-93EA-0FB14987D80A}" srcOrd="1" destOrd="0" presId="urn:microsoft.com/office/officeart/2016/7/layout/VerticalHollowActionList"/>
    <dgm:cxn modelId="{E45E4813-0E7B-194C-BCC4-6138B3350014}" type="presParOf" srcId="{0E66B0A6-0109-584E-A591-158CBB6A2069}" destId="{45276AE9-8FD6-164C-BFC3-256BBBAA020F}" srcOrd="1" destOrd="0" presId="urn:microsoft.com/office/officeart/2016/7/layout/VerticalHollowActionList"/>
    <dgm:cxn modelId="{E8090C39-6D63-A049-9445-279BD4FEDAEF}" type="presParOf" srcId="{0E66B0A6-0109-584E-A591-158CBB6A2069}" destId="{2B13B28E-3627-DD47-9E4B-66F479748450}" srcOrd="2" destOrd="0" presId="urn:microsoft.com/office/officeart/2016/7/layout/VerticalHollowActionList"/>
    <dgm:cxn modelId="{43E91526-0AD3-D94E-B5AD-3FF81D1C2CB5}" type="presParOf" srcId="{2B13B28E-3627-DD47-9E4B-66F479748450}" destId="{B8AA9D57-D921-8B4D-A221-838B46FBC1FC}" srcOrd="0" destOrd="0" presId="urn:microsoft.com/office/officeart/2016/7/layout/VerticalHollowActionList"/>
    <dgm:cxn modelId="{457AE957-3362-8346-8BEB-51213B66B40C}" type="presParOf" srcId="{2B13B28E-3627-DD47-9E4B-66F479748450}" destId="{E5B04479-2B80-2045-8FC2-66E9BF2CFABA}" srcOrd="1" destOrd="0" presId="urn:microsoft.com/office/officeart/2016/7/layout/VerticalHollowActionList"/>
    <dgm:cxn modelId="{6EB129A4-BF48-FA4C-A489-96569A97EB67}" type="presParOf" srcId="{0E66B0A6-0109-584E-A591-158CBB6A2069}" destId="{6DA7043B-689F-E046-94FA-ED9260559CD1}" srcOrd="3" destOrd="0" presId="urn:microsoft.com/office/officeart/2016/7/layout/VerticalHollowActionList"/>
    <dgm:cxn modelId="{5839F570-A557-8C4A-8DD2-303292BAD1A1}" type="presParOf" srcId="{0E66B0A6-0109-584E-A591-158CBB6A2069}" destId="{3F8EF00A-1D61-BF45-AC0C-C7D2FEAFA19F}" srcOrd="4" destOrd="0" presId="urn:microsoft.com/office/officeart/2016/7/layout/VerticalHollowActionList"/>
    <dgm:cxn modelId="{B8E37BC2-A61D-5F45-8C3E-E9CBFBF423D5}" type="presParOf" srcId="{3F8EF00A-1D61-BF45-AC0C-C7D2FEAFA19F}" destId="{56EBA564-9BAF-2F46-B86E-5AC5DB298AA8}" srcOrd="0" destOrd="0" presId="urn:microsoft.com/office/officeart/2016/7/layout/VerticalHollowActionList"/>
    <dgm:cxn modelId="{2694BC42-38AE-BD44-9458-088BDA9B9F1E}" type="presParOf" srcId="{3F8EF00A-1D61-BF45-AC0C-C7D2FEAFA19F}" destId="{7423E09A-837F-D246-A3A9-444D41B571B1}" srcOrd="1" destOrd="0" presId="urn:microsoft.com/office/officeart/2016/7/layout/VerticalHollowActionList"/>
    <dgm:cxn modelId="{3DA0E0B2-6CE3-B845-ACD0-BA3BA36F74A0}" type="presParOf" srcId="{0E66B0A6-0109-584E-A591-158CBB6A2069}" destId="{573FBEA5-5B53-3042-9331-FA41CA4CE0B4}" srcOrd="5" destOrd="0" presId="urn:microsoft.com/office/officeart/2016/7/layout/VerticalHollowActionList"/>
    <dgm:cxn modelId="{FD224154-6F19-8A4B-86AE-F0E2B4E840FF}" type="presParOf" srcId="{0E66B0A6-0109-584E-A591-158CBB6A2069}" destId="{AA5423B5-5D0C-CF4F-9421-0703AF61F350}" srcOrd="6" destOrd="0" presId="urn:microsoft.com/office/officeart/2016/7/layout/VerticalHollowActionList"/>
    <dgm:cxn modelId="{C83E4E4D-D0E8-0045-958C-55E63E2FE897}" type="presParOf" srcId="{AA5423B5-5D0C-CF4F-9421-0703AF61F350}" destId="{9D448B58-20E2-A94E-A45D-B24D902E9788}" srcOrd="0" destOrd="0" presId="urn:microsoft.com/office/officeart/2016/7/layout/VerticalHollowActionList"/>
    <dgm:cxn modelId="{1953EDAB-57FD-BE44-A4CA-E6EA78F997D3}" type="presParOf" srcId="{AA5423B5-5D0C-CF4F-9421-0703AF61F350}" destId="{CD428D4A-F3A2-DD4D-B054-6F1AFF524BE0}" srcOrd="1" destOrd="0" presId="urn:microsoft.com/office/officeart/2016/7/layout/VerticalHollow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2557B2-CFE2-4140-93EA-0FB14987D80A}">
      <dsp:nvSpPr>
        <dsp:cNvPr id="0" name=""/>
        <dsp:cNvSpPr/>
      </dsp:nvSpPr>
      <dsp:spPr>
        <a:xfrm>
          <a:off x="1872691" y="1864"/>
          <a:ext cx="7490764" cy="96600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5342" tIns="245366" rIns="145342" bIns="245366" numCol="1" spcCol="1270" anchor="ctr" anchorCtr="0">
          <a:noAutofit/>
        </a:bodyPr>
        <a:lstStyle/>
        <a:p>
          <a:pPr marL="0" lvl="0" indent="0" algn="l" defTabSz="844550">
            <a:lnSpc>
              <a:spcPct val="90000"/>
            </a:lnSpc>
            <a:spcBef>
              <a:spcPct val="0"/>
            </a:spcBef>
            <a:spcAft>
              <a:spcPct val="35000"/>
            </a:spcAft>
            <a:buNone/>
          </a:pPr>
          <a:r>
            <a:rPr lang="en-US" sz="1900" kern="1200"/>
            <a:t>Explore bullying measures </a:t>
          </a:r>
        </a:p>
      </dsp:txBody>
      <dsp:txXfrm>
        <a:off x="1872691" y="1864"/>
        <a:ext cx="7490764" cy="966009"/>
      </dsp:txXfrm>
    </dsp:sp>
    <dsp:sp modelId="{1271CE71-3E8D-BD4B-BEC0-2A3B03253866}">
      <dsp:nvSpPr>
        <dsp:cNvPr id="0" name=""/>
        <dsp:cNvSpPr/>
      </dsp:nvSpPr>
      <dsp:spPr>
        <a:xfrm>
          <a:off x="0" y="1864"/>
          <a:ext cx="1872691" cy="966009"/>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97" tIns="95420" rIns="99097" bIns="95420" numCol="1" spcCol="1270" anchor="ctr" anchorCtr="0">
          <a:noAutofit/>
        </a:bodyPr>
        <a:lstStyle/>
        <a:p>
          <a:pPr marL="0" lvl="0" indent="0" algn="ctr" defTabSz="1066800">
            <a:lnSpc>
              <a:spcPct val="90000"/>
            </a:lnSpc>
            <a:spcBef>
              <a:spcPct val="0"/>
            </a:spcBef>
            <a:spcAft>
              <a:spcPct val="35000"/>
            </a:spcAft>
            <a:buNone/>
          </a:pPr>
          <a:r>
            <a:rPr lang="en-US" sz="2400" kern="1200"/>
            <a:t>Explore</a:t>
          </a:r>
        </a:p>
      </dsp:txBody>
      <dsp:txXfrm>
        <a:off x="0" y="1864"/>
        <a:ext cx="1872691" cy="966009"/>
      </dsp:txXfrm>
    </dsp:sp>
    <dsp:sp modelId="{E5B04479-2B80-2045-8FC2-66E9BF2CFABA}">
      <dsp:nvSpPr>
        <dsp:cNvPr id="0" name=""/>
        <dsp:cNvSpPr/>
      </dsp:nvSpPr>
      <dsp:spPr>
        <a:xfrm>
          <a:off x="1872691" y="1025834"/>
          <a:ext cx="7490764" cy="966009"/>
        </a:xfrm>
        <a:prstGeom prst="rect">
          <a:avLst/>
        </a:prstGeom>
        <a:solidFill>
          <a:schemeClr val="accent2">
            <a:hueOff val="3485507"/>
            <a:satOff val="-5016"/>
            <a:lumOff val="3464"/>
            <a:alphaOff val="0"/>
          </a:schemeClr>
        </a:solidFill>
        <a:ln w="12700" cap="flat" cmpd="sng" algn="ctr">
          <a:solidFill>
            <a:schemeClr val="accent2">
              <a:hueOff val="3485507"/>
              <a:satOff val="-5016"/>
              <a:lumOff val="346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5342" tIns="245366" rIns="145342" bIns="245366" numCol="1" spcCol="1270" anchor="ctr" anchorCtr="0">
          <a:noAutofit/>
        </a:bodyPr>
        <a:lstStyle/>
        <a:p>
          <a:pPr marL="0" lvl="0" indent="0" algn="l" defTabSz="844550">
            <a:lnSpc>
              <a:spcPct val="90000"/>
            </a:lnSpc>
            <a:spcBef>
              <a:spcPct val="0"/>
            </a:spcBef>
            <a:spcAft>
              <a:spcPct val="35000"/>
            </a:spcAft>
            <a:buNone/>
          </a:pPr>
          <a:r>
            <a:rPr lang="en-US" sz="1900" kern="1200"/>
            <a:t>Examine fcMRI measures provided by the ABCD study in areas of interest</a:t>
          </a:r>
        </a:p>
      </dsp:txBody>
      <dsp:txXfrm>
        <a:off x="1872691" y="1025834"/>
        <a:ext cx="7490764" cy="966009"/>
      </dsp:txXfrm>
    </dsp:sp>
    <dsp:sp modelId="{B8AA9D57-D921-8B4D-A221-838B46FBC1FC}">
      <dsp:nvSpPr>
        <dsp:cNvPr id="0" name=""/>
        <dsp:cNvSpPr/>
      </dsp:nvSpPr>
      <dsp:spPr>
        <a:xfrm>
          <a:off x="0" y="1025834"/>
          <a:ext cx="1872691" cy="966009"/>
        </a:xfrm>
        <a:prstGeom prst="rect">
          <a:avLst/>
        </a:prstGeom>
        <a:solidFill>
          <a:schemeClr val="lt1">
            <a:hueOff val="0"/>
            <a:satOff val="0"/>
            <a:lumOff val="0"/>
            <a:alphaOff val="0"/>
          </a:schemeClr>
        </a:solidFill>
        <a:ln w="12700" cap="flat" cmpd="sng" algn="ctr">
          <a:solidFill>
            <a:schemeClr val="accent2">
              <a:hueOff val="3485507"/>
              <a:satOff val="-5016"/>
              <a:lumOff val="34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97" tIns="95420" rIns="99097" bIns="95420" numCol="1" spcCol="1270" anchor="ctr" anchorCtr="0">
          <a:noAutofit/>
        </a:bodyPr>
        <a:lstStyle/>
        <a:p>
          <a:pPr marL="0" lvl="0" indent="0" algn="ctr" defTabSz="1066800">
            <a:lnSpc>
              <a:spcPct val="90000"/>
            </a:lnSpc>
            <a:spcBef>
              <a:spcPct val="0"/>
            </a:spcBef>
            <a:spcAft>
              <a:spcPct val="35000"/>
            </a:spcAft>
            <a:buNone/>
          </a:pPr>
          <a:r>
            <a:rPr lang="en-US" sz="2400" kern="1200"/>
            <a:t>Examine</a:t>
          </a:r>
        </a:p>
      </dsp:txBody>
      <dsp:txXfrm>
        <a:off x="0" y="1025834"/>
        <a:ext cx="1872691" cy="966009"/>
      </dsp:txXfrm>
    </dsp:sp>
    <dsp:sp modelId="{7423E09A-837F-D246-A3A9-444D41B571B1}">
      <dsp:nvSpPr>
        <dsp:cNvPr id="0" name=""/>
        <dsp:cNvSpPr/>
      </dsp:nvSpPr>
      <dsp:spPr>
        <a:xfrm>
          <a:off x="1872691" y="2049804"/>
          <a:ext cx="7490764" cy="966009"/>
        </a:xfrm>
        <a:prstGeom prst="rect">
          <a:avLst/>
        </a:prstGeom>
        <a:solidFill>
          <a:schemeClr val="accent2">
            <a:hueOff val="6971015"/>
            <a:satOff val="-10031"/>
            <a:lumOff val="6929"/>
            <a:alphaOff val="0"/>
          </a:schemeClr>
        </a:solidFill>
        <a:ln w="12700" cap="flat" cmpd="sng" algn="ctr">
          <a:solidFill>
            <a:schemeClr val="accent2">
              <a:hueOff val="6971015"/>
              <a:satOff val="-10031"/>
              <a:lumOff val="692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5342" tIns="245366" rIns="145342" bIns="245366" numCol="1" spcCol="1270" anchor="ctr" anchorCtr="0">
          <a:noAutofit/>
        </a:bodyPr>
        <a:lstStyle/>
        <a:p>
          <a:pPr marL="0" lvl="0" indent="0" algn="l" defTabSz="844550">
            <a:lnSpc>
              <a:spcPct val="90000"/>
            </a:lnSpc>
            <a:spcBef>
              <a:spcPct val="0"/>
            </a:spcBef>
            <a:spcAft>
              <a:spcPct val="35000"/>
            </a:spcAft>
            <a:buNone/>
          </a:pPr>
          <a:r>
            <a:rPr lang="en-US" sz="1900" kern="1200"/>
            <a:t>Follow sample longitudinally</a:t>
          </a:r>
        </a:p>
      </dsp:txBody>
      <dsp:txXfrm>
        <a:off x="1872691" y="2049804"/>
        <a:ext cx="7490764" cy="966009"/>
      </dsp:txXfrm>
    </dsp:sp>
    <dsp:sp modelId="{56EBA564-9BAF-2F46-B86E-5AC5DB298AA8}">
      <dsp:nvSpPr>
        <dsp:cNvPr id="0" name=""/>
        <dsp:cNvSpPr/>
      </dsp:nvSpPr>
      <dsp:spPr>
        <a:xfrm>
          <a:off x="0" y="2049804"/>
          <a:ext cx="1872691" cy="966009"/>
        </a:xfrm>
        <a:prstGeom prst="rect">
          <a:avLst/>
        </a:prstGeom>
        <a:solidFill>
          <a:schemeClr val="lt1">
            <a:hueOff val="0"/>
            <a:satOff val="0"/>
            <a:lumOff val="0"/>
            <a:alphaOff val="0"/>
          </a:schemeClr>
        </a:solidFill>
        <a:ln w="12700" cap="flat" cmpd="sng" algn="ctr">
          <a:solidFill>
            <a:schemeClr val="accent2">
              <a:hueOff val="6971015"/>
              <a:satOff val="-10031"/>
              <a:lumOff val="692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97" tIns="95420" rIns="99097" bIns="95420" numCol="1" spcCol="1270" anchor="ctr" anchorCtr="0">
          <a:noAutofit/>
        </a:bodyPr>
        <a:lstStyle/>
        <a:p>
          <a:pPr marL="0" lvl="0" indent="0" algn="ctr" defTabSz="1066800">
            <a:lnSpc>
              <a:spcPct val="90000"/>
            </a:lnSpc>
            <a:spcBef>
              <a:spcPct val="0"/>
            </a:spcBef>
            <a:spcAft>
              <a:spcPct val="35000"/>
            </a:spcAft>
            <a:buNone/>
          </a:pPr>
          <a:r>
            <a:rPr lang="en-US" sz="2400" kern="1200"/>
            <a:t>Follow</a:t>
          </a:r>
        </a:p>
      </dsp:txBody>
      <dsp:txXfrm>
        <a:off x="0" y="2049804"/>
        <a:ext cx="1872691" cy="966009"/>
      </dsp:txXfrm>
    </dsp:sp>
    <dsp:sp modelId="{CD428D4A-F3A2-DD4D-B054-6F1AFF524BE0}">
      <dsp:nvSpPr>
        <dsp:cNvPr id="0" name=""/>
        <dsp:cNvSpPr/>
      </dsp:nvSpPr>
      <dsp:spPr>
        <a:xfrm>
          <a:off x="1872691" y="3073773"/>
          <a:ext cx="7490764" cy="966009"/>
        </a:xfrm>
        <a:prstGeom prst="rect">
          <a:avLst/>
        </a:prstGeom>
        <a:solidFill>
          <a:schemeClr val="accent2">
            <a:hueOff val="10456522"/>
            <a:satOff val="-15047"/>
            <a:lumOff val="10393"/>
            <a:alphaOff val="0"/>
          </a:schemeClr>
        </a:solidFill>
        <a:ln w="12700" cap="flat" cmpd="sng" algn="ctr">
          <a:solidFill>
            <a:schemeClr val="accent2">
              <a:hueOff val="10456522"/>
              <a:satOff val="-15047"/>
              <a:lumOff val="1039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5342" tIns="245366" rIns="145342" bIns="245366" numCol="1" spcCol="1270" anchor="ctr" anchorCtr="0">
          <a:noAutofit/>
        </a:bodyPr>
        <a:lstStyle/>
        <a:p>
          <a:pPr marL="0" lvl="0" indent="0" algn="l" defTabSz="844550">
            <a:lnSpc>
              <a:spcPct val="90000"/>
            </a:lnSpc>
            <a:spcBef>
              <a:spcPct val="0"/>
            </a:spcBef>
            <a:spcAft>
              <a:spcPct val="35000"/>
            </a:spcAft>
            <a:buNone/>
          </a:pPr>
          <a:r>
            <a:rPr lang="en-US" sz="1900" kern="1200"/>
            <a:t>Use local data to better understand sensory component</a:t>
          </a:r>
        </a:p>
      </dsp:txBody>
      <dsp:txXfrm>
        <a:off x="1872691" y="3073773"/>
        <a:ext cx="7490764" cy="966009"/>
      </dsp:txXfrm>
    </dsp:sp>
    <dsp:sp modelId="{9D448B58-20E2-A94E-A45D-B24D902E9788}">
      <dsp:nvSpPr>
        <dsp:cNvPr id="0" name=""/>
        <dsp:cNvSpPr/>
      </dsp:nvSpPr>
      <dsp:spPr>
        <a:xfrm>
          <a:off x="0" y="3073773"/>
          <a:ext cx="1872691" cy="966009"/>
        </a:xfrm>
        <a:prstGeom prst="rect">
          <a:avLst/>
        </a:prstGeom>
        <a:solidFill>
          <a:schemeClr val="lt1">
            <a:hueOff val="0"/>
            <a:satOff val="0"/>
            <a:lumOff val="0"/>
            <a:alphaOff val="0"/>
          </a:schemeClr>
        </a:solidFill>
        <a:ln w="12700" cap="flat" cmpd="sng" algn="ctr">
          <a:solidFill>
            <a:schemeClr val="accent2">
              <a:hueOff val="10456522"/>
              <a:satOff val="-15047"/>
              <a:lumOff val="1039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97" tIns="95420" rIns="99097" bIns="95420" numCol="1" spcCol="1270" anchor="ctr" anchorCtr="0">
          <a:noAutofit/>
        </a:bodyPr>
        <a:lstStyle/>
        <a:p>
          <a:pPr marL="0" lvl="0" indent="0" algn="ctr" defTabSz="1066800">
            <a:lnSpc>
              <a:spcPct val="90000"/>
            </a:lnSpc>
            <a:spcBef>
              <a:spcPct val="0"/>
            </a:spcBef>
            <a:spcAft>
              <a:spcPct val="35000"/>
            </a:spcAft>
            <a:buNone/>
          </a:pPr>
          <a:r>
            <a:rPr lang="en-US" sz="2400" kern="1200"/>
            <a:t>Use</a:t>
          </a:r>
        </a:p>
      </dsp:txBody>
      <dsp:txXfrm>
        <a:off x="0" y="3073773"/>
        <a:ext cx="1872691" cy="966009"/>
      </dsp:txXfrm>
    </dsp:sp>
  </dsp:spTree>
</dsp:drawing>
</file>

<file path=ppt/diagrams/layout1.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9E114B-CC77-EC4C-9455-E680F24A4094}" type="datetimeFigureOut">
              <a:rPr lang="en-US" smtClean="0"/>
              <a:t>2/19/21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41AE4A-56BD-A347-BDA7-FB1C10805D05}" type="slidenum">
              <a:rPr lang="en-US" smtClean="0"/>
              <a:t>‹#›</a:t>
            </a:fld>
            <a:endParaRPr lang="en-US"/>
          </a:p>
        </p:txBody>
      </p:sp>
    </p:spTree>
    <p:extLst>
      <p:ext uri="{BB962C8B-B14F-4D97-AF65-F5344CB8AC3E}">
        <p14:creationId xmlns:p14="http://schemas.microsoft.com/office/powerpoint/2010/main" val="562563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Autism is a developmental disorder characterized by deficits in communication and social interaction and restrictive and repetitive behaviors. </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ACEs encompass a range of early life adversity such as neglect, abuse, and household challenges and are associated with poorer mental health outcomes. Studies suggest that children with ASD are prone to experiencing interpersonal trauma because of deficits in emotional expression and communication skills and are more susceptible to exposure to traumatic childhood events, bullying, and physical and sexual abuse when compared to typically developing peers.</a:t>
            </a:r>
            <a:r>
              <a:rPr lang="en-US" sz="1200" b="0" i="0" u="none" strike="noStrike" kern="1200" baseline="0" dirty="0">
                <a:solidFill>
                  <a:schemeClr val="tx1"/>
                </a:solidFill>
                <a:effectLst/>
                <a:latin typeface="+mn-lt"/>
                <a:ea typeface="+mn-ea"/>
                <a:cs typeface="+mn-cs"/>
              </a:rPr>
              <a:t> Not only are </a:t>
            </a:r>
            <a:r>
              <a:rPr lang="en-US" sz="1200" b="0" i="0" u="none" strike="noStrike" kern="1200" dirty="0">
                <a:solidFill>
                  <a:schemeClr val="tx1"/>
                </a:solidFill>
                <a:effectLst/>
                <a:latin typeface="+mn-lt"/>
                <a:ea typeface="+mn-ea"/>
                <a:cs typeface="+mn-cs"/>
              </a:rPr>
              <a:t>ASD children more likely to experience an elevated number of ACEs in their lifetime,</a:t>
            </a:r>
            <a:r>
              <a:rPr lang="en-US" sz="1200" b="0" i="0" u="none" strike="noStrike" kern="1200" baseline="0" dirty="0">
                <a:solidFill>
                  <a:schemeClr val="tx1"/>
                </a:solidFill>
                <a:effectLst/>
                <a:latin typeface="+mn-lt"/>
                <a:ea typeface="+mn-ea"/>
                <a:cs typeface="+mn-cs"/>
              </a:rPr>
              <a:t> but also we hypothesize that ASD youth have an </a:t>
            </a:r>
            <a:r>
              <a:rPr lang="en-US" sz="1200" b="0" i="0" u="none" strike="noStrike" kern="1200" dirty="0">
                <a:solidFill>
                  <a:schemeClr val="tx1"/>
                </a:solidFill>
                <a:effectLst/>
                <a:latin typeface="+mn-lt"/>
                <a:ea typeface="+mn-ea"/>
                <a:cs typeface="+mn-cs"/>
              </a:rPr>
              <a:t>increased risk of developing comorbid psychiatric conditions, including post-traumatic sequelae, after exposure</a:t>
            </a:r>
            <a:r>
              <a:rPr lang="en-US" sz="1200" b="0" i="0" u="none" strike="noStrike" kern="1200" baseline="0" dirty="0">
                <a:solidFill>
                  <a:schemeClr val="tx1"/>
                </a:solidFill>
                <a:effectLst/>
                <a:latin typeface="+mn-lt"/>
                <a:ea typeface="+mn-ea"/>
                <a:cs typeface="+mn-cs"/>
              </a:rPr>
              <a:t> to </a:t>
            </a:r>
            <a:r>
              <a:rPr lang="en-US" sz="1200" b="0" i="0" u="none" strike="noStrike" kern="1200" dirty="0">
                <a:solidFill>
                  <a:schemeClr val="tx1"/>
                </a:solidFill>
                <a:effectLst/>
                <a:latin typeface="+mn-lt"/>
                <a:ea typeface="+mn-ea"/>
                <a:cs typeface="+mn-cs"/>
              </a:rPr>
              <a:t>ACEs and traumatic experiences compared to typically</a:t>
            </a:r>
            <a:r>
              <a:rPr lang="en-US" sz="1200" b="0" i="0" u="none" strike="noStrike" kern="1200" baseline="0" dirty="0">
                <a:solidFill>
                  <a:schemeClr val="tx1"/>
                </a:solidFill>
                <a:effectLst/>
                <a:latin typeface="+mn-lt"/>
                <a:ea typeface="+mn-ea"/>
                <a:cs typeface="+mn-cs"/>
              </a:rPr>
              <a:t> developing youth</a:t>
            </a:r>
            <a:r>
              <a:rPr lang="en-US" sz="1200" b="0" i="0" u="none" strike="noStrike" kern="1200" dirty="0">
                <a:solidFill>
                  <a:schemeClr val="tx1"/>
                </a:solidFill>
                <a:effectLst/>
                <a:latin typeface="+mn-lt"/>
                <a:ea typeface="+mn-ea"/>
                <a:cs typeface="+mn-cs"/>
              </a:rPr>
              <a:t>. </a:t>
            </a:r>
            <a:endParaRPr lang="en-US" dirty="0"/>
          </a:p>
          <a:p>
            <a:pPr rtl="0"/>
            <a:endParaRPr lang="en-US" dirty="0"/>
          </a:p>
          <a:p>
            <a:pPr rtl="0"/>
            <a:r>
              <a:rPr lang="en-US" dirty="0"/>
              <a:t>###########</a:t>
            </a:r>
            <a:br>
              <a:rPr lang="en-US" dirty="0"/>
            </a:br>
            <a:r>
              <a:rPr lang="en-US" sz="1200" b="0" i="0" u="none" strike="noStrike" kern="1200" dirty="0">
                <a:solidFill>
                  <a:schemeClr val="tx1"/>
                </a:solidFill>
                <a:effectLst/>
                <a:latin typeface="+mn-lt"/>
                <a:ea typeface="+mn-ea"/>
                <a:cs typeface="+mn-cs"/>
              </a:rPr>
              <a:t>Our literature review has revealed a disparity between previous studies of the comorbidity rate between ASD and PTSD.  One study published by </a:t>
            </a:r>
            <a:r>
              <a:rPr lang="en-US" sz="1200" b="0" i="0" u="none" strike="noStrike" kern="1200" dirty="0" err="1">
                <a:solidFill>
                  <a:schemeClr val="tx1"/>
                </a:solidFill>
                <a:effectLst/>
                <a:latin typeface="+mn-lt"/>
                <a:ea typeface="+mn-ea"/>
                <a:cs typeface="+mn-cs"/>
              </a:rPr>
              <a:t>Mehtar</a:t>
            </a:r>
            <a:r>
              <a:rPr lang="en-US" sz="1200" b="0" i="0" u="none" strike="noStrike" kern="1200" dirty="0">
                <a:solidFill>
                  <a:schemeClr val="tx1"/>
                </a:solidFill>
                <a:effectLst/>
                <a:latin typeface="+mn-lt"/>
                <a:ea typeface="+mn-ea"/>
                <a:cs typeface="+mn-cs"/>
              </a:rPr>
              <a:t> and </a:t>
            </a:r>
            <a:r>
              <a:rPr lang="en-US" sz="1200" b="0" i="0" u="none" strike="noStrike" kern="1200" dirty="0" err="1">
                <a:solidFill>
                  <a:schemeClr val="tx1"/>
                </a:solidFill>
                <a:effectLst/>
                <a:latin typeface="+mn-lt"/>
                <a:ea typeface="+mn-ea"/>
                <a:cs typeface="+mn-cs"/>
              </a:rPr>
              <a:t>Mukaddes</a:t>
            </a:r>
            <a:r>
              <a:rPr lang="en-US" sz="1200" b="0" i="0" u="none" strike="noStrike" kern="1200" dirty="0">
                <a:solidFill>
                  <a:schemeClr val="tx1"/>
                </a:solidFill>
                <a:effectLst/>
                <a:latin typeface="+mn-lt"/>
                <a:ea typeface="+mn-ea"/>
                <a:cs typeface="+mn-cs"/>
              </a:rPr>
              <a:t> found that upwards of 17% of individuals recruited with ASD met criteria for a PTSD diagnosis whereas conflicting studies found a 0-3% comorbidity rate of ASD and PTSD. Even with various reported comorbidity rates, there remains little understanding of the mechanistic basis behind the prevalence of PTSD in individuals with ASD. We hypothesize that functional connectivity (fc) MRI in networks related to fear learning, sensory and emotion regulation such as the anterior insula, amygdala, and thalamus will mediate the relationship between group status, ACEs and PTSD symptoms. These regions are part of the salience network, an intrinsic neural network implicated in attentional modulation to stimuli. ASD individuals have consistently been found to show atypical connectivity in the salience network as well as weaker connectivity between the amygdala and brain regions responsible for social responsiveness and repetitive behaviors. Resting state research on individuals with PTSD have also identified atypical connectivity in the salience network associated with PTSD symptoms.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Put ASD first and ACEs after </a:t>
            </a:r>
          </a:p>
          <a:p>
            <a:endParaRPr lang="en-US" dirty="0"/>
          </a:p>
          <a:p>
            <a:endParaRPr lang="en-US" dirty="0"/>
          </a:p>
          <a:p>
            <a:r>
              <a:rPr lang="en-US" dirty="0"/>
              <a:t>Include theoretical model for why they might have more ACEs </a:t>
            </a:r>
          </a:p>
          <a:p>
            <a:r>
              <a:rPr lang="en-US" dirty="0"/>
              <a:t>What you say sets up the data we're</a:t>
            </a:r>
            <a:r>
              <a:rPr lang="en-US" baseline="0" dirty="0"/>
              <a:t> looking at </a:t>
            </a:r>
          </a:p>
          <a:p>
            <a:r>
              <a:rPr lang="en-US" baseline="0" dirty="0"/>
              <a:t>Social stuff (interpersonal </a:t>
            </a:r>
            <a:r>
              <a:rPr lang="en-US" baseline="0" dirty="0" err="1"/>
              <a:t>trauama</a:t>
            </a:r>
            <a:r>
              <a:rPr lang="en-US" baseline="0" dirty="0"/>
              <a:t>)</a:t>
            </a:r>
            <a:br>
              <a:rPr lang="en-US" dirty="0"/>
            </a:br>
            <a:endParaRPr lang="en-US" dirty="0"/>
          </a:p>
          <a:p>
            <a:r>
              <a:rPr lang="en-US" b="1" dirty="0"/>
              <a:t>Add first author et al.</a:t>
            </a:r>
            <a:r>
              <a:rPr lang="en-US" b="1" baseline="0" dirty="0"/>
              <a:t> journal name, year for OG ACEs paper and papers about comorbidity of ASD and ACEs/Trauma</a:t>
            </a:r>
            <a:br>
              <a:rPr lang="en-US" dirty="0"/>
            </a:br>
            <a:endParaRPr lang="en-US" i="1" u="sng" dirty="0">
              <a:solidFill>
                <a:schemeClr val="accent5">
                  <a:lumMod val="75000"/>
                </a:schemeClr>
              </a:solidFill>
            </a:endParaRPr>
          </a:p>
        </p:txBody>
      </p:sp>
      <p:sp>
        <p:nvSpPr>
          <p:cNvPr id="4" name="Slide Number Placeholder 3"/>
          <p:cNvSpPr>
            <a:spLocks noGrp="1"/>
          </p:cNvSpPr>
          <p:nvPr>
            <p:ph type="sldNum" sz="quarter" idx="10"/>
          </p:nvPr>
        </p:nvSpPr>
        <p:spPr/>
        <p:txBody>
          <a:bodyPr/>
          <a:lstStyle/>
          <a:p>
            <a:fld id="{0E41AE4A-56BD-A347-BDA7-FB1C10805D05}" type="slidenum">
              <a:rPr lang="en-US" smtClean="0"/>
              <a:t>2</a:t>
            </a:fld>
            <a:endParaRPr lang="en-US"/>
          </a:p>
        </p:txBody>
      </p:sp>
    </p:spTree>
    <p:extLst>
      <p:ext uri="{BB962C8B-B14F-4D97-AF65-F5344CB8AC3E}">
        <p14:creationId xmlns:p14="http://schemas.microsoft.com/office/powerpoint/2010/main" val="343534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interview_age_baseline</a:t>
            </a:r>
            <a:r>
              <a:rPr lang="en-US" dirty="0"/>
              <a:t>        0.003632   0.006294   0.577    0.564    </a:t>
            </a:r>
          </a:p>
          <a:p>
            <a:r>
              <a:rPr lang="en-US" dirty="0" err="1"/>
              <a:t>nihtbx_totalcomp_fc_baseline</a:t>
            </a:r>
            <a:r>
              <a:rPr lang="en-US" dirty="0"/>
              <a:t> -0.018366   0.004167  -4.407 1.16e-05 ***</a:t>
            </a:r>
          </a:p>
          <a:p>
            <a:endParaRPr lang="en-US" dirty="0"/>
          </a:p>
          <a:p>
            <a:endParaRPr lang="en-US" dirty="0"/>
          </a:p>
          <a:p>
            <a:endParaRPr lang="en-US" dirty="0"/>
          </a:p>
          <a:p>
            <a:r>
              <a:rPr lang="en-US" dirty="0"/>
              <a:t>Control for SES?</a:t>
            </a:r>
          </a:p>
        </p:txBody>
      </p:sp>
      <p:sp>
        <p:nvSpPr>
          <p:cNvPr id="4" name="Slide Number Placeholder 3"/>
          <p:cNvSpPr>
            <a:spLocks noGrp="1"/>
          </p:cNvSpPr>
          <p:nvPr>
            <p:ph type="sldNum" sz="quarter" idx="5"/>
          </p:nvPr>
        </p:nvSpPr>
        <p:spPr/>
        <p:txBody>
          <a:bodyPr/>
          <a:lstStyle/>
          <a:p>
            <a:fld id="{0E41AE4A-56BD-A347-BDA7-FB1C10805D05}" type="slidenum">
              <a:rPr lang="en-US" smtClean="0"/>
              <a:t>13</a:t>
            </a:fld>
            <a:endParaRPr lang="en-US"/>
          </a:p>
        </p:txBody>
      </p:sp>
    </p:spTree>
    <p:extLst>
      <p:ext uri="{BB962C8B-B14F-4D97-AF65-F5344CB8AC3E}">
        <p14:creationId xmlns:p14="http://schemas.microsoft.com/office/powerpoint/2010/main" val="3242334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However, we were interested in the relationship between ACES and PTSD symptoms in this data set and how autism may mediate this relationship. </a:t>
            </a:r>
            <a:r>
              <a:rPr lang="en-US" dirty="0"/>
              <a:t>We found</a:t>
            </a:r>
            <a:r>
              <a:rPr lang="en-US" baseline="0" dirty="0"/>
              <a:t> both across and within groups that a greater number of ACEs is associated with more PTSD symptoms. And, these slopes are different for ASD v. typically developing where ASD have more PTSD symptoms for the same number of ACEs.</a:t>
            </a:r>
          </a:p>
          <a:p>
            <a:endParaRPr lang="en-US" baseline="0" dirty="0"/>
          </a:p>
          <a:p>
            <a:r>
              <a:rPr lang="en-US" baseline="0" dirty="0"/>
              <a:t>TD: r = </a:t>
            </a:r>
            <a:r>
              <a:rPr lang="hr-HR" baseline="0" dirty="0"/>
              <a:t>0.265, p = </a:t>
            </a:r>
            <a:r>
              <a:rPr lang="mr-IN" baseline="0" dirty="0"/>
              <a:t>1.85e-05</a:t>
            </a:r>
            <a:endParaRPr lang="en-US" baseline="0" dirty="0"/>
          </a:p>
          <a:p>
            <a:r>
              <a:rPr lang="en-US" baseline="0" dirty="0"/>
              <a:t>ASD: r = </a:t>
            </a:r>
            <a:r>
              <a:rPr lang="nb-NO" baseline="0" dirty="0"/>
              <a:t>0.555, p = </a:t>
            </a:r>
            <a:r>
              <a:rPr lang="mr-IN" baseline="0" dirty="0"/>
              <a:t>2.31e-05</a:t>
            </a:r>
            <a:endParaRPr lang="en-US" baseline="0" dirty="0"/>
          </a:p>
          <a:p>
            <a:r>
              <a:rPr lang="en-US" baseline="0" dirty="0"/>
              <a:t>Difference between correlations: p = 0.0151</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0E41AE4A-56BD-A347-BDA7-FB1C10805D05}" type="slidenum">
              <a:rPr lang="en-US" smtClean="0"/>
              <a:t>14</a:t>
            </a:fld>
            <a:endParaRPr lang="en-US"/>
          </a:p>
        </p:txBody>
      </p:sp>
    </p:spTree>
    <p:extLst>
      <p:ext uri="{BB962C8B-B14F-4D97-AF65-F5344CB8AC3E}">
        <p14:creationId xmlns:p14="http://schemas.microsoft.com/office/powerpoint/2010/main" val="81143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1AE4A-56BD-A347-BDA7-FB1C10805D05}" type="slidenum">
              <a:rPr lang="en-US" smtClean="0"/>
              <a:t>16</a:t>
            </a:fld>
            <a:endParaRPr lang="en-US"/>
          </a:p>
        </p:txBody>
      </p:sp>
    </p:spTree>
    <p:extLst>
      <p:ext uri="{BB962C8B-B14F-4D97-AF65-F5344CB8AC3E}">
        <p14:creationId xmlns:p14="http://schemas.microsoft.com/office/powerpoint/2010/main" val="1342924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complete follow-up</a:t>
            </a:r>
            <a:r>
              <a:rPr lang="en-US" baseline="0" dirty="0"/>
              <a:t> data for the ABCD will be released in September of this year which will allow us to study the entirety of the ABCD Study cohort and will more than double our sample size of ASD participants. We also plan to explore bullying measures which were not included within our current ACEs battery and improve our matching protocol to account for the effect of siblings within the study cohort. We will also be investigating functional connectivity MRI data in areas of interest such as the thalamus, amygdala, and salience network and because we are interested in the correlation between connectivity in these areas and PTSD and autism symptoms. </a:t>
            </a:r>
            <a:endParaRPr lang="en-US" dirty="0"/>
          </a:p>
        </p:txBody>
      </p:sp>
      <p:sp>
        <p:nvSpPr>
          <p:cNvPr id="4" name="Slide Number Placeholder 3"/>
          <p:cNvSpPr>
            <a:spLocks noGrp="1"/>
          </p:cNvSpPr>
          <p:nvPr>
            <p:ph type="sldNum" sz="quarter" idx="10"/>
          </p:nvPr>
        </p:nvSpPr>
        <p:spPr/>
        <p:txBody>
          <a:bodyPr/>
          <a:lstStyle/>
          <a:p>
            <a:fld id="{0E41AE4A-56BD-A347-BDA7-FB1C10805D05}" type="slidenum">
              <a:rPr lang="en-US" smtClean="0"/>
              <a:t>19</a:t>
            </a:fld>
            <a:endParaRPr lang="en-US"/>
          </a:p>
        </p:txBody>
      </p:sp>
    </p:spTree>
    <p:extLst>
      <p:ext uri="{BB962C8B-B14F-4D97-AF65-F5344CB8AC3E}">
        <p14:creationId xmlns:p14="http://schemas.microsoft.com/office/powerpoint/2010/main" val="1782507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a:t>
            </a:r>
            <a:r>
              <a:rPr lang="en-US" baseline="0" dirty="0"/>
              <a:t> like</a:t>
            </a:r>
            <a:r>
              <a:rPr lang="en-US" dirty="0"/>
              <a:t> to thank firstly my amazing</a:t>
            </a:r>
            <a:r>
              <a:rPr lang="en-US" baseline="0" dirty="0"/>
              <a:t> mentor Dr. Emily Wood who is the co-author of this presentation as well as everyone in the </a:t>
            </a:r>
            <a:r>
              <a:rPr lang="en-US" baseline="0" dirty="0" err="1"/>
              <a:t>Dapretto</a:t>
            </a:r>
            <a:r>
              <a:rPr lang="en-US" baseline="0" dirty="0"/>
              <a:t> and Green lab. Thank you for listening. </a:t>
            </a:r>
            <a:endParaRPr lang="en-US" dirty="0"/>
          </a:p>
        </p:txBody>
      </p:sp>
      <p:sp>
        <p:nvSpPr>
          <p:cNvPr id="4" name="Slide Number Placeholder 3"/>
          <p:cNvSpPr>
            <a:spLocks noGrp="1"/>
          </p:cNvSpPr>
          <p:nvPr>
            <p:ph type="sldNum" sz="quarter" idx="10"/>
          </p:nvPr>
        </p:nvSpPr>
        <p:spPr/>
        <p:txBody>
          <a:bodyPr/>
          <a:lstStyle/>
          <a:p>
            <a:fld id="{0E41AE4A-56BD-A347-BDA7-FB1C10805D05}" type="slidenum">
              <a:rPr lang="en-US" smtClean="0"/>
              <a:t>20</a:t>
            </a:fld>
            <a:endParaRPr lang="en-US"/>
          </a:p>
        </p:txBody>
      </p:sp>
    </p:spTree>
    <p:extLst>
      <p:ext uri="{BB962C8B-B14F-4D97-AF65-F5344CB8AC3E}">
        <p14:creationId xmlns:p14="http://schemas.microsoft.com/office/powerpoint/2010/main" val="3104903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a:t>Scanning requires</a:t>
            </a:r>
            <a:r>
              <a:rPr lang="en-US" baseline="0" dirty="0"/>
              <a:t> around 2 hours to complete with a break in the middle if requested by participant</a:t>
            </a:r>
          </a:p>
          <a:p>
            <a:pPr marL="628650" lvl="1" indent="-171450">
              <a:buFont typeface="Arial" charset="0"/>
              <a:buChar char="•"/>
            </a:pPr>
            <a:r>
              <a:rPr lang="en-US" baseline="0" dirty="0"/>
              <a:t>There is the option to split scanning up into two sessions within a one week period however only 3.5% of the sample opted to do this</a:t>
            </a:r>
          </a:p>
          <a:p>
            <a:pPr marL="628650" lvl="1" indent="-171450">
              <a:buFont typeface="Arial" charset="0"/>
              <a:buChar char="•"/>
            </a:pPr>
            <a:r>
              <a:rPr lang="en-US" baseline="0" dirty="0"/>
              <a:t>Imaging pilot analysis of 30 participants showed no more fatigue for one scan compared to two when measured by task performance and self report</a:t>
            </a:r>
          </a:p>
          <a:p>
            <a:pPr marL="171450" indent="-171450">
              <a:buFont typeface="Arial" charset="0"/>
              <a:buChar char="•"/>
            </a:pPr>
            <a:r>
              <a:rPr lang="en-US" baseline="0" dirty="0"/>
              <a:t>The scan sessions had a fixed scan type order across participants although in the case of task-based fMRI the 3 tasks were randomized to account for the cognitive effort associated with task-based fMRI</a:t>
            </a:r>
          </a:p>
          <a:p>
            <a:pPr marL="171450" indent="-171450">
              <a:buFont typeface="Arial" charset="0"/>
              <a:buChar char="•"/>
            </a:pPr>
            <a:r>
              <a:rPr lang="en-US" baseline="0" dirty="0"/>
              <a:t>Over 79% of the participants completed imaging protocol </a:t>
            </a:r>
          </a:p>
          <a:p>
            <a:pPr marL="628650" lvl="1" indent="-171450">
              <a:buFont typeface="Arial" charset="0"/>
              <a:buChar char="•"/>
            </a:pPr>
            <a:endParaRPr lang="en-US" dirty="0"/>
          </a:p>
          <a:p>
            <a:pPr marL="628650" lvl="1"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0ABC91E6-12A7-6947-AE78-D60F85411A72}" type="slidenum">
              <a:rPr lang="en-US" smtClean="0"/>
              <a:t>21</a:t>
            </a:fld>
            <a:endParaRPr lang="en-US"/>
          </a:p>
        </p:txBody>
      </p:sp>
    </p:spTree>
    <p:extLst>
      <p:ext uri="{BB962C8B-B14F-4D97-AF65-F5344CB8AC3E}">
        <p14:creationId xmlns:p14="http://schemas.microsoft.com/office/powerpoint/2010/main" val="2757676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addition to general</a:t>
            </a:r>
            <a:r>
              <a:rPr lang="en-US" sz="1200" kern="1200" baseline="0" dirty="0">
                <a:solidFill>
                  <a:schemeClr val="tx1"/>
                </a:solidFill>
                <a:effectLst/>
                <a:latin typeface="+mn-lt"/>
                <a:ea typeface="+mn-ea"/>
                <a:cs typeface="+mn-cs"/>
              </a:rPr>
              <a:t> fMRI pre-processing, </a:t>
            </a:r>
            <a:r>
              <a:rPr lang="en-US" sz="1200" kern="1200" baseline="0" dirty="0" err="1">
                <a:solidFill>
                  <a:schemeClr val="tx1"/>
                </a:solidFill>
                <a:effectLst/>
                <a:latin typeface="+mn-lt"/>
                <a:ea typeface="+mn-ea"/>
                <a:cs typeface="+mn-cs"/>
              </a:rPr>
              <a:t>rs</a:t>
            </a:r>
            <a:r>
              <a:rPr lang="en-US" sz="1200" kern="1200" baseline="0" dirty="0">
                <a:solidFill>
                  <a:schemeClr val="tx1"/>
                </a:solidFill>
                <a:effectLst/>
                <a:latin typeface="+mn-lt"/>
                <a:ea typeface="+mn-ea"/>
                <a:cs typeface="+mn-cs"/>
              </a:rPr>
              <a:t>-fMRI data underwent </a:t>
            </a:r>
            <a:r>
              <a:rPr lang="en-US" sz="1200" kern="1200" dirty="0">
                <a:solidFill>
                  <a:schemeClr val="tx1"/>
                </a:solidFill>
                <a:effectLst/>
                <a:latin typeface="+mn-lt"/>
                <a:ea typeface="+mn-ea"/>
                <a:cs typeface="+mn-cs"/>
              </a:rPr>
              <a:t>the removal of initial frames to ensure equilibration of the T1w signal,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normalization of voxel time series by dividing by the mean across time of each voxel,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regression, temporal filtering, and calculation of ROI-average time courses </a:t>
            </a:r>
            <a:endParaRPr lang="en-US" dirty="0"/>
          </a:p>
          <a:p>
            <a:endParaRPr lang="en-US" dirty="0"/>
          </a:p>
        </p:txBody>
      </p:sp>
      <p:sp>
        <p:nvSpPr>
          <p:cNvPr id="4" name="Slide Number Placeholder 3"/>
          <p:cNvSpPr>
            <a:spLocks noGrp="1"/>
          </p:cNvSpPr>
          <p:nvPr>
            <p:ph type="sldNum" sz="quarter" idx="10"/>
          </p:nvPr>
        </p:nvSpPr>
        <p:spPr/>
        <p:txBody>
          <a:bodyPr/>
          <a:lstStyle/>
          <a:p>
            <a:fld id="{0ABC91E6-12A7-6947-AE78-D60F85411A72}" type="slidenum">
              <a:rPr lang="en-US" smtClean="0"/>
              <a:t>22</a:t>
            </a:fld>
            <a:endParaRPr lang="en-US"/>
          </a:p>
        </p:txBody>
      </p:sp>
    </p:spTree>
    <p:extLst>
      <p:ext uri="{BB962C8B-B14F-4D97-AF65-F5344CB8AC3E}">
        <p14:creationId xmlns:p14="http://schemas.microsoft.com/office/powerpoint/2010/main" val="35822802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BC91E6-12A7-6947-AE78-D60F85411A72}" type="slidenum">
              <a:rPr lang="en-US" smtClean="0"/>
              <a:t>24</a:t>
            </a:fld>
            <a:endParaRPr lang="en-US"/>
          </a:p>
        </p:txBody>
      </p:sp>
    </p:spTree>
    <p:extLst>
      <p:ext uri="{BB962C8B-B14F-4D97-AF65-F5344CB8AC3E}">
        <p14:creationId xmlns:p14="http://schemas.microsoft.com/office/powerpoint/2010/main" val="220355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Parcels</a:t>
            </a:r>
            <a:r>
              <a:rPr lang="en-US" baseline="0" dirty="0"/>
              <a:t> defined by Gordon 2016 and were found to have more clearly defined boundaries and higher homogeneity than null conditions </a:t>
            </a:r>
          </a:p>
          <a:p>
            <a:endParaRPr lang="en-US" baseline="0" dirty="0"/>
          </a:p>
        </p:txBody>
      </p:sp>
      <p:sp>
        <p:nvSpPr>
          <p:cNvPr id="4" name="Slide Number Placeholder 3"/>
          <p:cNvSpPr>
            <a:spLocks noGrp="1"/>
          </p:cNvSpPr>
          <p:nvPr>
            <p:ph type="sldNum" sz="quarter" idx="10"/>
          </p:nvPr>
        </p:nvSpPr>
        <p:spPr/>
        <p:txBody>
          <a:bodyPr/>
          <a:lstStyle/>
          <a:p>
            <a:fld id="{0ABC91E6-12A7-6947-AE78-D60F85411A72}" type="slidenum">
              <a:rPr lang="en-US" smtClean="0"/>
              <a:t>25</a:t>
            </a:fld>
            <a:endParaRPr lang="en-US"/>
          </a:p>
        </p:txBody>
      </p:sp>
    </p:spTree>
    <p:extLst>
      <p:ext uri="{BB962C8B-B14F-4D97-AF65-F5344CB8AC3E}">
        <p14:creationId xmlns:p14="http://schemas.microsoft.com/office/powerpoint/2010/main" val="15661827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1AE4A-56BD-A347-BDA7-FB1C10805D05}" type="slidenum">
              <a:rPr lang="en-US" smtClean="0"/>
              <a:t>26</a:t>
            </a:fld>
            <a:endParaRPr lang="en-US"/>
          </a:p>
        </p:txBody>
      </p:sp>
    </p:spTree>
    <p:extLst>
      <p:ext uri="{BB962C8B-B14F-4D97-AF65-F5344CB8AC3E}">
        <p14:creationId xmlns:p14="http://schemas.microsoft.com/office/powerpoint/2010/main" val="804554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b929e58b1f_0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b929e58b1f_0_2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sz="1000" dirty="0">
              <a:highlight>
                <a:srgbClr val="FFFFFF"/>
              </a:highlight>
            </a:endParaRPr>
          </a:p>
          <a:p>
            <a:pPr marL="457200" lvl="0" indent="-228600" algn="l" rtl="0">
              <a:lnSpc>
                <a:spcPct val="115000"/>
              </a:lnSpc>
              <a:spcBef>
                <a:spcPts val="0"/>
              </a:spcBef>
              <a:spcAft>
                <a:spcPts val="0"/>
              </a:spcAft>
              <a:buClr>
                <a:srgbClr val="000000"/>
              </a:buClr>
              <a:buSzPts val="1000"/>
              <a:buFont typeface="Arial"/>
              <a:buNone/>
            </a:pPr>
            <a:r>
              <a:rPr lang="en-US" sz="1000" dirty="0"/>
              <a:t>Script: </a:t>
            </a:r>
            <a:r>
              <a:rPr lang="en-US" dirty="0">
                <a:latin typeface="Calibri"/>
                <a:ea typeface="Calibri"/>
                <a:cs typeface="Calibri"/>
                <a:sym typeface="Calibri"/>
              </a:rPr>
              <a:t>Organized by the National Institute on Drug Abuse and National institute on Alcohol Abuse and Alcoholism, the Adolescent Brain Cognitive Development, or ABCD, Study is the largest longitudinal study of brain development and child health to date. </a:t>
            </a:r>
            <a:r>
              <a:rPr lang="en-US">
                <a:latin typeface="Calibri"/>
                <a:ea typeface="Calibri"/>
                <a:cs typeface="Calibri"/>
                <a:sym typeface="Calibri"/>
              </a:rPr>
              <a:t>Investigators at 21 sites around the country, one of which is UCLA, will measure brain maturation in the context of social, emotional and cognitive development as well as a variety of health and environmental outcomes. </a:t>
            </a:r>
            <a:r>
              <a:rPr lang="en-US" dirty="0">
                <a:latin typeface="Calibri"/>
                <a:ea typeface="Calibri"/>
                <a:cs typeface="Calibri"/>
                <a:sym typeface="Calibri"/>
              </a:rPr>
              <a:t>We chose to source data from the ABCD study because of it includes quality controlled, resting state fMRI imaging data, measures for adverse childhood experiences, and a large cohort size of 11,874 participants. From this large cohort, we were interested in looking at adolescents with autism and neurodevelopmental disorders who also had PTSD. </a:t>
            </a:r>
            <a:endParaRPr sz="900" dirty="0">
              <a:solidFill>
                <a:srgbClr val="454545"/>
              </a:solidFill>
              <a:latin typeface="Calibri"/>
              <a:ea typeface="Calibri"/>
              <a:cs typeface="Calibri"/>
              <a:sym typeface="Calibri"/>
            </a:endParaRPr>
          </a:p>
          <a:p>
            <a:pPr marL="457200" lvl="0" indent="-228600" algn="l" rtl="0">
              <a:lnSpc>
                <a:spcPct val="115000"/>
              </a:lnSpc>
              <a:spcBef>
                <a:spcPts val="1600"/>
              </a:spcBef>
              <a:spcAft>
                <a:spcPts val="0"/>
              </a:spcAft>
              <a:buClr>
                <a:srgbClr val="000000"/>
              </a:buClr>
              <a:buSzPts val="1000"/>
              <a:buFont typeface="Arial"/>
              <a:buNone/>
            </a:pPr>
            <a:endParaRPr dirty="0"/>
          </a:p>
          <a:p>
            <a:pPr marL="457200" lvl="0" indent="-228600" algn="l" rtl="0">
              <a:lnSpc>
                <a:spcPct val="115000"/>
              </a:lnSpc>
              <a:spcBef>
                <a:spcPts val="0"/>
              </a:spcBef>
              <a:spcAft>
                <a:spcPts val="0"/>
              </a:spcAft>
              <a:buClr>
                <a:schemeClr val="accent3"/>
              </a:buClr>
              <a:buSzPts val="1800"/>
              <a:buFont typeface="Calibri"/>
              <a:buNone/>
            </a:pPr>
            <a:endParaRPr dirty="0">
              <a:latin typeface="Calibri"/>
              <a:ea typeface="Calibri"/>
              <a:cs typeface="Calibri"/>
              <a:sym typeface="Calibri"/>
            </a:endParaRPr>
          </a:p>
          <a:p>
            <a:pPr marL="457200" lvl="0" indent="0" algn="l" rtl="0">
              <a:lnSpc>
                <a:spcPct val="115000"/>
              </a:lnSpc>
              <a:spcBef>
                <a:spcPts val="1600"/>
              </a:spcBef>
              <a:spcAft>
                <a:spcPts val="0"/>
              </a:spcAft>
              <a:buNone/>
            </a:pPr>
            <a:endParaRPr sz="1000" dirty="0"/>
          </a:p>
          <a:p>
            <a:pPr marL="457200" lvl="0" indent="-228600" algn="l" rtl="0">
              <a:lnSpc>
                <a:spcPct val="115000"/>
              </a:lnSpc>
              <a:spcBef>
                <a:spcPts val="1600"/>
              </a:spcBef>
              <a:spcAft>
                <a:spcPts val="0"/>
              </a:spcAft>
              <a:buClr>
                <a:srgbClr val="000000"/>
              </a:buClr>
              <a:buSzPts val="1000"/>
              <a:buFont typeface="Arial"/>
              <a:buNone/>
            </a:pPr>
            <a:endParaRPr sz="1000" dirty="0"/>
          </a:p>
          <a:p>
            <a:pPr marL="457200" lvl="0" indent="-228600" algn="l" rtl="0">
              <a:lnSpc>
                <a:spcPct val="115000"/>
              </a:lnSpc>
              <a:spcBef>
                <a:spcPts val="1600"/>
              </a:spcBef>
              <a:spcAft>
                <a:spcPts val="0"/>
              </a:spcAft>
              <a:buClr>
                <a:srgbClr val="000000"/>
              </a:buClr>
              <a:buSzPts val="1000"/>
              <a:buFont typeface="Arial"/>
              <a:buNone/>
            </a:pPr>
            <a:endParaRPr sz="1000" dirty="0"/>
          </a:p>
          <a:p>
            <a:pPr marL="457200" lvl="0" indent="-228600" algn="l" rtl="0">
              <a:lnSpc>
                <a:spcPct val="115000"/>
              </a:lnSpc>
              <a:spcBef>
                <a:spcPts val="1600"/>
              </a:spcBef>
              <a:spcAft>
                <a:spcPts val="0"/>
              </a:spcAft>
              <a:buClr>
                <a:srgbClr val="000000"/>
              </a:buClr>
              <a:buSzPts val="1000"/>
              <a:buFont typeface="Arial"/>
              <a:buNone/>
            </a:pPr>
            <a:endParaRPr sz="1000" dirty="0"/>
          </a:p>
          <a:p>
            <a:pPr marL="457200" lvl="0" indent="-228600" algn="l" rtl="0">
              <a:lnSpc>
                <a:spcPct val="115000"/>
              </a:lnSpc>
              <a:spcBef>
                <a:spcPts val="1600"/>
              </a:spcBef>
              <a:spcAft>
                <a:spcPts val="0"/>
              </a:spcAft>
              <a:buClr>
                <a:srgbClr val="000000"/>
              </a:buClr>
              <a:buSzPts val="1000"/>
              <a:buFont typeface="Arial"/>
              <a:buNone/>
            </a:pPr>
            <a:endParaRPr sz="1000" dirty="0"/>
          </a:p>
          <a:p>
            <a:pPr marL="457200" lvl="0" indent="-228600" algn="l" rtl="0">
              <a:lnSpc>
                <a:spcPct val="115000"/>
              </a:lnSpc>
              <a:spcBef>
                <a:spcPts val="1600"/>
              </a:spcBef>
              <a:spcAft>
                <a:spcPts val="0"/>
              </a:spcAft>
              <a:buClr>
                <a:srgbClr val="000000"/>
              </a:buClr>
              <a:buSzPts val="1000"/>
              <a:buFont typeface="Arial"/>
              <a:buNone/>
            </a:pPr>
            <a:r>
              <a:rPr lang="en-US" sz="1000" dirty="0"/>
              <a:t>Cohort Size: 11,874</a:t>
            </a:r>
            <a:endParaRPr sz="1000" dirty="0"/>
          </a:p>
          <a:p>
            <a:pPr marL="457200" lvl="0" indent="-228600" algn="l" rtl="0">
              <a:lnSpc>
                <a:spcPct val="115000"/>
              </a:lnSpc>
              <a:spcBef>
                <a:spcPts val="1600"/>
              </a:spcBef>
              <a:spcAft>
                <a:spcPts val="0"/>
              </a:spcAft>
              <a:buClr>
                <a:srgbClr val="000000"/>
              </a:buClr>
              <a:buSzPts val="1000"/>
              <a:buFont typeface="Arial"/>
              <a:buNone/>
            </a:pPr>
            <a:r>
              <a:rPr lang="en-US" sz="1000" dirty="0"/>
              <a:t>201 Participants with parent reported ASD Diagnosis </a:t>
            </a:r>
            <a:endParaRPr sz="1000" dirty="0"/>
          </a:p>
          <a:p>
            <a:pPr marL="457200" lvl="0" indent="-228600" algn="l" rtl="0">
              <a:lnSpc>
                <a:spcPct val="115000"/>
              </a:lnSpc>
              <a:spcBef>
                <a:spcPts val="1600"/>
              </a:spcBef>
              <a:spcAft>
                <a:spcPts val="0"/>
              </a:spcAft>
              <a:buClr>
                <a:srgbClr val="000000"/>
              </a:buClr>
              <a:buSzPts val="1000"/>
              <a:buFont typeface="Arial"/>
              <a:buNone/>
            </a:pPr>
            <a:r>
              <a:rPr lang="en-US" sz="1000" dirty="0"/>
              <a:t>Coordinated by the National Institute on Drug Abuse and National Institute on Alcohol Abuse and Alcoholism </a:t>
            </a:r>
            <a:endParaRPr sz="1000" dirty="0"/>
          </a:p>
          <a:p>
            <a:pPr marL="457200" lvl="0" indent="-228600" algn="l" rtl="0">
              <a:lnSpc>
                <a:spcPct val="115000"/>
              </a:lnSpc>
              <a:spcBef>
                <a:spcPts val="1600"/>
              </a:spcBef>
              <a:spcAft>
                <a:spcPts val="0"/>
              </a:spcAft>
              <a:buClr>
                <a:srgbClr val="000000"/>
              </a:buClr>
              <a:buSzPts val="1000"/>
              <a:buFont typeface="Arial"/>
              <a:buNone/>
            </a:pPr>
            <a:r>
              <a:rPr lang="en-US" sz="1000" dirty="0"/>
              <a:t>Data accessible through NIMH Data Archive with Data Exploration and Analysis Portal (DEAP) tool and NIMH Data Dictionary</a:t>
            </a:r>
            <a:endParaRPr sz="1000" dirty="0"/>
          </a:p>
          <a:p>
            <a:pPr marL="457200" lvl="0" indent="-228600" algn="l" rtl="0">
              <a:lnSpc>
                <a:spcPct val="115000"/>
              </a:lnSpc>
              <a:spcBef>
                <a:spcPts val="1600"/>
              </a:spcBef>
              <a:spcAft>
                <a:spcPts val="0"/>
              </a:spcAft>
              <a:buClr>
                <a:srgbClr val="000000"/>
              </a:buClr>
              <a:buSzPts val="1000"/>
              <a:buFont typeface="Arial"/>
              <a:buNone/>
            </a:pPr>
            <a:r>
              <a:rPr lang="en-US" sz="1000" dirty="0"/>
              <a:t>Includes behavioral data and quality controlled, resting state FMRI imaging data </a:t>
            </a:r>
            <a:endParaRPr sz="1000" dirty="0">
              <a:highlight>
                <a:srgbClr val="FFFFFF"/>
              </a:highlight>
            </a:endParaRPr>
          </a:p>
          <a:p>
            <a:pPr marL="0" lvl="0" indent="0" algn="l" rtl="0">
              <a:spcBef>
                <a:spcPts val="1600"/>
              </a:spcBef>
              <a:spcAft>
                <a:spcPts val="0"/>
              </a:spcAft>
              <a:buNone/>
            </a:pPr>
            <a:r>
              <a:rPr lang="en-US" sz="1000" dirty="0">
                <a:highlight>
                  <a:srgbClr val="FFFFFF"/>
                </a:highlight>
              </a:rPr>
              <a:t>The ABCD </a:t>
            </a:r>
            <a:r>
              <a:rPr lang="en-US" sz="1000" b="1" dirty="0"/>
              <a:t>Study</a:t>
            </a:r>
            <a:r>
              <a:rPr lang="en-US" sz="1000" dirty="0">
                <a:highlight>
                  <a:srgbClr val="FFFFFF"/>
                </a:highlight>
              </a:rPr>
              <a:t> is a landmark </a:t>
            </a:r>
            <a:r>
              <a:rPr lang="en-US" sz="1000" b="1" dirty="0"/>
              <a:t>study</a:t>
            </a:r>
            <a:r>
              <a:rPr lang="en-US" sz="1000" dirty="0">
                <a:highlight>
                  <a:srgbClr val="FFFFFF"/>
                </a:highlight>
              </a:rPr>
              <a:t> on </a:t>
            </a:r>
            <a:r>
              <a:rPr lang="en-US" sz="1000" b="1" dirty="0"/>
              <a:t>brain development</a:t>
            </a:r>
            <a:r>
              <a:rPr lang="en-US" sz="1000" dirty="0">
                <a:highlight>
                  <a:srgbClr val="FFFFFF"/>
                </a:highlight>
              </a:rPr>
              <a:t> and child health that will increase understanding of environmental, social, genetic, and other biological factors that affect </a:t>
            </a:r>
            <a:r>
              <a:rPr lang="en-US" sz="1000" b="1" dirty="0"/>
              <a:t>brain</a:t>
            </a:r>
            <a:r>
              <a:rPr lang="en-US" sz="1000" dirty="0">
                <a:highlight>
                  <a:srgbClr val="FFFFFF"/>
                </a:highlight>
              </a:rPr>
              <a:t> and </a:t>
            </a:r>
            <a:r>
              <a:rPr lang="en-US" sz="1000" b="1" dirty="0"/>
              <a:t>cognitive development</a:t>
            </a:r>
            <a:r>
              <a:rPr lang="en-US" sz="1000" dirty="0">
                <a:highlight>
                  <a:srgbClr val="FFFFFF"/>
                </a:highlight>
              </a:rPr>
              <a:t> and can enhance or disrupt a young person's life trajectory.</a:t>
            </a:r>
            <a:endParaRPr sz="1000" dirty="0">
              <a:highlight>
                <a:srgbClr val="FFFFFF"/>
              </a:highlight>
            </a:endParaRPr>
          </a:p>
          <a:p>
            <a:pPr marL="0" lvl="0" indent="0" algn="l" rtl="0">
              <a:spcBef>
                <a:spcPts val="0"/>
              </a:spcBef>
              <a:spcAft>
                <a:spcPts val="0"/>
              </a:spcAft>
              <a:buNone/>
            </a:pPr>
            <a:r>
              <a:rPr lang="en-US" sz="1000" dirty="0">
                <a:highlight>
                  <a:srgbClr val="FFFFFF"/>
                </a:highlight>
              </a:rPr>
              <a:t>, longitudinal study of brain development and child health. Investigators at 21 sites around the country will measure brain maturation in the context of social, emotional and cognitive development, as well as a variety of health and environmental outcomes. </a:t>
            </a:r>
            <a:endParaRPr sz="1000" dirty="0">
              <a:highlight>
                <a:srgbClr val="FFFFFF"/>
              </a:highlight>
            </a:endParaRPr>
          </a:p>
          <a:p>
            <a:pPr marL="0" lvl="0" indent="0" algn="l" rtl="0">
              <a:spcBef>
                <a:spcPts val="0"/>
              </a:spcBef>
              <a:spcAft>
                <a:spcPts val="0"/>
              </a:spcAft>
              <a:buNone/>
            </a:pPr>
            <a:endParaRPr sz="1000" dirty="0">
              <a:highlight>
                <a:srgbClr val="FFFFFF"/>
              </a:highlight>
            </a:endParaRPr>
          </a:p>
          <a:p>
            <a:pPr marL="0" lvl="0" indent="0" algn="l" rtl="0">
              <a:spcBef>
                <a:spcPts val="0"/>
              </a:spcBef>
              <a:spcAft>
                <a:spcPts val="0"/>
              </a:spcAft>
              <a:buNone/>
            </a:pPr>
            <a:r>
              <a:rPr lang="en-US" sz="1000" dirty="0">
                <a:highlight>
                  <a:srgbClr val="FFFFFF"/>
                </a:highlight>
              </a:rPr>
              <a:t>Measure of interest: Kiddie Schedule for Affective disorders and schizophrenia</a:t>
            </a:r>
            <a:endParaRPr sz="1000" dirty="0">
              <a:highlight>
                <a:srgbClr val="FFFFFF"/>
              </a:highlight>
            </a:endParaRPr>
          </a:p>
          <a:p>
            <a:pPr marL="0" lvl="0" indent="0" algn="l" rtl="0">
              <a:spcBef>
                <a:spcPts val="0"/>
              </a:spcBef>
              <a:spcAft>
                <a:spcPts val="0"/>
              </a:spcAft>
              <a:buNone/>
            </a:pPr>
            <a:endParaRPr sz="1000" dirty="0">
              <a:highlight>
                <a:srgbClr val="FFFFFF"/>
              </a:highlight>
            </a:endParaRPr>
          </a:p>
          <a:p>
            <a:pPr marL="0" lvl="0" indent="0" algn="l" rtl="0">
              <a:spcBef>
                <a:spcPts val="0"/>
              </a:spcBef>
              <a:spcAft>
                <a:spcPts val="0"/>
              </a:spcAft>
              <a:buNone/>
            </a:pPr>
            <a:endParaRPr sz="1000" dirty="0">
              <a:highlight>
                <a:srgbClr val="FFFFFF"/>
              </a:highlight>
            </a:endParaRPr>
          </a:p>
        </p:txBody>
      </p:sp>
    </p:spTree>
    <p:extLst>
      <p:ext uri="{BB962C8B-B14F-4D97-AF65-F5344CB8AC3E}">
        <p14:creationId xmlns:p14="http://schemas.microsoft.com/office/powerpoint/2010/main" val="2688497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b929e58b1f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b929e58b1f_0_30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000"/>
              <a:t>Script: People with Autism are also more likely to experience trauma. Deficits in communication and emotional expression skills in people with Autism is believed to lead to higher rates of interpersonal trauma such as bullying. Similarly, people with Autism experience higher rates of physical and sexual assault, increased exposure to traumatic childhood events and higher rates of caretaker abuse. Now, as we discussed earlier, though exposure to trauma is a diagnostic criterion for PTSD, not everyone who is exposed to trauma develops post-traumatic sequelae. However we suspect that people with Autism are more likely to develop PTSD after being traumatized because they experience higher rates of sensory over responsivity which is defined as an intense or exaggerated response to what would otherwise be mildly aversive stimuli. For example, children with Sensory over-responsivity or SOR might not be able to tolerate itchy tags in clothing, loud noises such as sirens, or other sensations that someone without SOR might find mildly bothersome or even unnoticeable. Sensory over-responsivity produces avoidant behaviors that are also characteristic of PTSD and higher sensory sensitivity is correlated to increased cortisol in peer interactions. Our lab focuses on SOR and we hypothesize that sensory over-responsivity could be a mediating factor between ASD and stress response and could be mechanistically responsible for the development of PTSD from trauma in individuals with autism. </a:t>
            </a:r>
            <a:endParaRPr sz="1000"/>
          </a:p>
          <a:p>
            <a:pPr marL="0" lvl="0" indent="0" algn="l" rtl="0">
              <a:spcBef>
                <a:spcPts val="0"/>
              </a:spcBef>
              <a:spcAft>
                <a:spcPts val="0"/>
              </a:spcAft>
              <a:buNone/>
            </a:pPr>
            <a:endParaRPr sz="1000"/>
          </a:p>
          <a:p>
            <a:pPr marL="0" lvl="0" indent="0" algn="l" rtl="0">
              <a:spcBef>
                <a:spcPts val="0"/>
              </a:spcBef>
              <a:spcAft>
                <a:spcPts val="0"/>
              </a:spcAft>
              <a:buNone/>
            </a:pPr>
            <a:r>
              <a:rPr lang="en-US" sz="1000"/>
              <a:t> </a:t>
            </a:r>
            <a:endParaRPr sz="1000"/>
          </a:p>
          <a:p>
            <a:pPr marL="457200" lvl="0" indent="-228600" algn="l" rtl="0">
              <a:lnSpc>
                <a:spcPct val="115000"/>
              </a:lnSpc>
              <a:spcBef>
                <a:spcPts val="0"/>
              </a:spcBef>
              <a:spcAft>
                <a:spcPts val="0"/>
              </a:spcAft>
              <a:buSzPts val="1000"/>
              <a:buFont typeface="Average"/>
              <a:buNone/>
            </a:pPr>
            <a:r>
              <a:rPr lang="en-US" sz="1000">
                <a:latin typeface="Average"/>
                <a:ea typeface="Average"/>
                <a:cs typeface="Average"/>
                <a:sym typeface="Average"/>
              </a:rPr>
              <a:t>Deficits in communication and emotional expression skills</a:t>
            </a:r>
            <a:endParaRPr sz="1000">
              <a:latin typeface="Average"/>
              <a:ea typeface="Average"/>
              <a:cs typeface="Average"/>
              <a:sym typeface="Average"/>
            </a:endParaRPr>
          </a:p>
          <a:p>
            <a:pPr marL="457200" lvl="0" indent="-228600" algn="l" rtl="0">
              <a:lnSpc>
                <a:spcPct val="115000"/>
              </a:lnSpc>
              <a:spcBef>
                <a:spcPts val="1600"/>
              </a:spcBef>
              <a:spcAft>
                <a:spcPts val="0"/>
              </a:spcAft>
              <a:buSzPts val="1000"/>
              <a:buFont typeface="Average"/>
              <a:buNone/>
            </a:pPr>
            <a:r>
              <a:rPr lang="en-US" sz="1000">
                <a:latin typeface="Average"/>
                <a:ea typeface="Average"/>
                <a:cs typeface="Average"/>
                <a:sym typeface="Average"/>
              </a:rPr>
              <a:t>Higher rates of physical and sexual assault</a:t>
            </a:r>
            <a:endParaRPr sz="1000">
              <a:latin typeface="Average"/>
              <a:ea typeface="Average"/>
              <a:cs typeface="Average"/>
              <a:sym typeface="Average"/>
            </a:endParaRPr>
          </a:p>
          <a:p>
            <a:pPr marL="457200" lvl="0" indent="-228600" algn="l" rtl="0">
              <a:lnSpc>
                <a:spcPct val="115000"/>
              </a:lnSpc>
              <a:spcBef>
                <a:spcPts val="1600"/>
              </a:spcBef>
              <a:spcAft>
                <a:spcPts val="0"/>
              </a:spcAft>
              <a:buSzPts val="1000"/>
              <a:buFont typeface="Average"/>
              <a:buNone/>
            </a:pPr>
            <a:r>
              <a:rPr lang="en-US" sz="1000">
                <a:latin typeface="Average"/>
                <a:ea typeface="Average"/>
                <a:cs typeface="Average"/>
                <a:sym typeface="Average"/>
              </a:rPr>
              <a:t>Increased exposure of traumatic childhood events and bullying</a:t>
            </a:r>
            <a:endParaRPr sz="1000">
              <a:latin typeface="Average"/>
              <a:ea typeface="Average"/>
              <a:cs typeface="Average"/>
              <a:sym typeface="Average"/>
            </a:endParaRPr>
          </a:p>
          <a:p>
            <a:pPr marL="457200" lvl="0" indent="-228600" algn="l" rtl="0">
              <a:lnSpc>
                <a:spcPct val="115000"/>
              </a:lnSpc>
              <a:spcBef>
                <a:spcPts val="1600"/>
              </a:spcBef>
              <a:spcAft>
                <a:spcPts val="0"/>
              </a:spcAft>
              <a:buSzPts val="1000"/>
              <a:buFont typeface="Average"/>
              <a:buNone/>
            </a:pPr>
            <a:r>
              <a:rPr lang="en-US" sz="1000">
                <a:latin typeface="Average"/>
                <a:ea typeface="Average"/>
                <a:cs typeface="Average"/>
                <a:sym typeface="Average"/>
              </a:rPr>
              <a:t>Increased risk of caretaker abuse</a:t>
            </a:r>
            <a:endParaRPr sz="1000">
              <a:latin typeface="Average"/>
              <a:ea typeface="Average"/>
              <a:cs typeface="Average"/>
              <a:sym typeface="Average"/>
            </a:endParaRPr>
          </a:p>
          <a:p>
            <a:pPr marL="457200" lvl="0" indent="-228600" algn="l" rtl="0">
              <a:lnSpc>
                <a:spcPct val="115000"/>
              </a:lnSpc>
              <a:spcBef>
                <a:spcPts val="1600"/>
              </a:spcBef>
              <a:spcAft>
                <a:spcPts val="0"/>
              </a:spcAft>
              <a:buSzPts val="1000"/>
              <a:buFont typeface="Average"/>
              <a:buNone/>
            </a:pPr>
            <a:r>
              <a:rPr lang="en-US" sz="1000">
                <a:latin typeface="Average"/>
                <a:ea typeface="Average"/>
                <a:cs typeface="Average"/>
                <a:sym typeface="Average"/>
              </a:rPr>
              <a:t>42-88% comorbidity of SOR with ASD</a:t>
            </a:r>
            <a:endParaRPr sz="1000">
              <a:latin typeface="Average"/>
              <a:ea typeface="Average"/>
              <a:cs typeface="Average"/>
              <a:sym typeface="Average"/>
            </a:endParaRPr>
          </a:p>
          <a:p>
            <a:pPr marL="457200" lvl="0" indent="-228600" algn="l" rtl="0">
              <a:lnSpc>
                <a:spcPct val="115000"/>
              </a:lnSpc>
              <a:spcBef>
                <a:spcPts val="1600"/>
              </a:spcBef>
              <a:spcAft>
                <a:spcPts val="0"/>
              </a:spcAft>
              <a:buSzPts val="1000"/>
              <a:buFont typeface="Average"/>
              <a:buNone/>
            </a:pPr>
            <a:r>
              <a:rPr lang="en-US" sz="1000">
                <a:latin typeface="Average"/>
                <a:ea typeface="Average"/>
                <a:cs typeface="Average"/>
                <a:sym typeface="Average"/>
              </a:rPr>
              <a:t>Higher sensory sensitivity correlated with increased cortisol in peer interactions</a:t>
            </a:r>
            <a:endParaRPr sz="1000">
              <a:latin typeface="Average"/>
              <a:ea typeface="Average"/>
              <a:cs typeface="Average"/>
              <a:sym typeface="Average"/>
            </a:endParaRPr>
          </a:p>
          <a:p>
            <a:pPr marL="457200" lvl="0" indent="-228600" algn="l" rtl="0">
              <a:lnSpc>
                <a:spcPct val="115000"/>
              </a:lnSpc>
              <a:spcBef>
                <a:spcPts val="1600"/>
              </a:spcBef>
              <a:spcAft>
                <a:spcPts val="0"/>
              </a:spcAft>
              <a:buSzPts val="1000"/>
              <a:buFont typeface="Average"/>
              <a:buNone/>
            </a:pPr>
            <a:r>
              <a:rPr lang="en-US" sz="1000">
                <a:latin typeface="Average"/>
                <a:ea typeface="Average"/>
                <a:cs typeface="Average"/>
                <a:sym typeface="Average"/>
              </a:rPr>
              <a:t>Avoidant characteristics</a:t>
            </a:r>
            <a:endParaRPr sz="1000">
              <a:latin typeface="Average"/>
              <a:ea typeface="Average"/>
              <a:cs typeface="Average"/>
              <a:sym typeface="Average"/>
            </a:endParaRPr>
          </a:p>
          <a:p>
            <a:pPr marL="457200" lvl="0" indent="-228600" algn="l" rtl="0">
              <a:spcBef>
                <a:spcPts val="1600"/>
              </a:spcBef>
              <a:spcAft>
                <a:spcPts val="0"/>
              </a:spcAft>
              <a:buSzPts val="1000"/>
              <a:buNone/>
            </a:pPr>
            <a:r>
              <a:rPr lang="en-US" sz="1000"/>
              <a:t>Shared behavioral and neurobiological mechanisms between ASD and PTSD ⇒ we hypothesize that there is a higher comorbidity in kids with ASD</a:t>
            </a:r>
            <a:endParaRPr sz="1000"/>
          </a:p>
          <a:p>
            <a:pPr marL="457200" lvl="0" indent="-228600" algn="l" rtl="0">
              <a:spcBef>
                <a:spcPts val="0"/>
              </a:spcBef>
              <a:spcAft>
                <a:spcPts val="0"/>
              </a:spcAft>
              <a:buSzPts val="1000"/>
              <a:buNone/>
            </a:pPr>
            <a:r>
              <a:rPr lang="en-US" sz="1000"/>
              <a:t>More prone to exposure of traumatic childhood events </a:t>
            </a:r>
            <a:endParaRPr sz="1000"/>
          </a:p>
          <a:p>
            <a:pPr marL="457200" lvl="0" indent="-228600" algn="l" rtl="0">
              <a:spcBef>
                <a:spcPts val="0"/>
              </a:spcBef>
              <a:spcAft>
                <a:spcPts val="0"/>
              </a:spcAft>
              <a:buSzPts val="1000"/>
              <a:buNone/>
            </a:pPr>
            <a:r>
              <a:rPr lang="en-US" sz="1000"/>
              <a:t>SOR could be a mediating factor between ASD and stress response </a:t>
            </a:r>
            <a:endParaRPr sz="1000"/>
          </a:p>
          <a:p>
            <a:pPr marL="457200" lvl="0" indent="-228600" algn="l" rtl="0">
              <a:spcBef>
                <a:spcPts val="0"/>
              </a:spcBef>
              <a:spcAft>
                <a:spcPts val="0"/>
              </a:spcAft>
              <a:buSzPts val="1000"/>
              <a:buNone/>
            </a:pPr>
            <a:r>
              <a:rPr lang="en-US" sz="1000"/>
              <a:t>SOR leads to avoidant behaviors that are also characteristic of PTSD </a:t>
            </a:r>
            <a:endParaRPr sz="1000"/>
          </a:p>
          <a:p>
            <a:pPr marL="457200" lvl="0" indent="-228600" algn="l" rtl="0">
              <a:spcBef>
                <a:spcPts val="0"/>
              </a:spcBef>
              <a:spcAft>
                <a:spcPts val="0"/>
              </a:spcAft>
              <a:buSzPts val="1000"/>
              <a:buNone/>
            </a:pPr>
            <a:r>
              <a:rPr lang="en-US" sz="1000"/>
              <a:t>Factors that put people at high risk for developing ptsd </a:t>
            </a:r>
            <a:endParaRPr sz="1000"/>
          </a:p>
          <a:p>
            <a:pPr marL="914400" lvl="1" indent="-228600" algn="l" rtl="0">
              <a:spcBef>
                <a:spcPts val="0"/>
              </a:spcBef>
              <a:spcAft>
                <a:spcPts val="0"/>
              </a:spcAft>
              <a:buSzPts val="1000"/>
              <a:buNone/>
            </a:pPr>
            <a:r>
              <a:rPr lang="en-US" sz="1000"/>
              <a:t>Rate of ACES events/traumatic experiences is higher in children with ASD ⇒ what are the mechanisms of developing PTSD symptoms and disorders </a:t>
            </a:r>
            <a:endParaRPr sz="1000"/>
          </a:p>
          <a:p>
            <a:pPr marL="914400" lvl="1" indent="-228600" algn="l" rtl="0">
              <a:spcBef>
                <a:spcPts val="0"/>
              </a:spcBef>
              <a:spcAft>
                <a:spcPts val="0"/>
              </a:spcAft>
              <a:buSzPts val="1000"/>
              <a:buNone/>
            </a:pPr>
            <a:r>
              <a:rPr lang="en-US" sz="1000"/>
              <a:t>Add slide with trauma and PTSD</a:t>
            </a:r>
            <a:endParaRPr sz="1000"/>
          </a:p>
          <a:p>
            <a:pPr marL="1371600" lvl="2" indent="-228600" algn="l" rtl="0">
              <a:spcBef>
                <a:spcPts val="0"/>
              </a:spcBef>
              <a:spcAft>
                <a:spcPts val="0"/>
              </a:spcAft>
              <a:buSzPts val="1000"/>
              <a:buNone/>
            </a:pPr>
            <a:r>
              <a:rPr lang="en-US" sz="1000"/>
              <a:t>PTSD is a disorder of have x symptoms that result in decreased functioning following a trauma ⇒ not every person who experiences a traumatic event goes on to have PTSD</a:t>
            </a:r>
            <a:endParaRPr sz="1000"/>
          </a:p>
          <a:p>
            <a:pPr marL="1371600" lvl="2" indent="-228600" algn="l" rtl="0">
              <a:spcBef>
                <a:spcPts val="0"/>
              </a:spcBef>
              <a:spcAft>
                <a:spcPts val="0"/>
              </a:spcAft>
              <a:buSzPts val="1000"/>
              <a:buNone/>
            </a:pPr>
            <a:r>
              <a:rPr lang="en-US" sz="1000"/>
              <a:t>What are the relationships between autism and trauma vs autism and ptsd</a:t>
            </a:r>
            <a:endParaRPr sz="1000"/>
          </a:p>
          <a:p>
            <a:pPr marL="1371600" lvl="2" indent="-228600" algn="l" rtl="0">
              <a:spcBef>
                <a:spcPts val="0"/>
              </a:spcBef>
              <a:spcAft>
                <a:spcPts val="0"/>
              </a:spcAft>
              <a:buSzPts val="1000"/>
              <a:buNone/>
            </a:pPr>
            <a:r>
              <a:rPr lang="en-US" sz="1000"/>
              <a:t>When a trauma happens what is their fear response and bodily reaction to it </a:t>
            </a:r>
            <a:endParaRPr sz="1000"/>
          </a:p>
          <a:p>
            <a:pPr marL="457200" lvl="0" indent="-228600" algn="l" rtl="0">
              <a:spcBef>
                <a:spcPts val="0"/>
              </a:spcBef>
              <a:spcAft>
                <a:spcPts val="0"/>
              </a:spcAft>
              <a:buSzPts val="1000"/>
              <a:buNone/>
            </a:pPr>
            <a:endParaRPr sz="1000"/>
          </a:p>
        </p:txBody>
      </p:sp>
    </p:spTree>
    <p:extLst>
      <p:ext uri="{BB962C8B-B14F-4D97-AF65-F5344CB8AC3E}">
        <p14:creationId xmlns:p14="http://schemas.microsoft.com/office/powerpoint/2010/main" val="2213921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For the ABCD cohort, currently half of the participants lack follow-up data necessary for our analysis,</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so we will be focusing on the 4,950 subjects with complete baseline and1 year follow-up data. We</a:t>
            </a:r>
            <a:r>
              <a:rPr lang="en-US" sz="1200" b="0" i="0" u="none" strike="noStrike" kern="1200" baseline="0" dirty="0">
                <a:solidFill>
                  <a:schemeClr val="tx1"/>
                </a:solidFill>
                <a:effectLst/>
                <a:latin typeface="+mn-lt"/>
                <a:ea typeface="+mn-ea"/>
                <a:cs typeface="+mn-cs"/>
              </a:rPr>
              <a:t> defined our ASD sample by parent-reported autism diagnosis and found 60 ASD participants after exclusion based on missing data. A</a:t>
            </a:r>
            <a:r>
              <a:rPr lang="en-US" sz="1200" b="0" i="0" u="none" strike="noStrike" kern="1200" dirty="0">
                <a:solidFill>
                  <a:schemeClr val="tx1"/>
                </a:solidFill>
                <a:effectLst/>
                <a:latin typeface="+mn-lt"/>
                <a:ea typeface="+mn-ea"/>
                <a:cs typeface="+mn-cs"/>
              </a:rPr>
              <a:t> control group of 5:1 TD:ASD peers was established using nearest neighbor greedy matching on gender, IQ and </a:t>
            </a:r>
            <a:r>
              <a:rPr lang="en-US" sz="1200" b="0" i="0" u="none" strike="noStrike" kern="1200" baseline="0" dirty="0">
                <a:solidFill>
                  <a:schemeClr val="tx1"/>
                </a:solidFill>
                <a:effectLst/>
                <a:latin typeface="+mn-lt"/>
                <a:ea typeface="+mn-ea"/>
                <a:cs typeface="+mn-cs"/>
              </a:rPr>
              <a:t>socioeconomic status.</a:t>
            </a: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b="1" dirty="0"/>
              <a:t>Add</a:t>
            </a:r>
            <a:r>
              <a:rPr lang="en-US" b="1" baseline="0" dirty="0"/>
              <a:t> reference for FPL (website)</a:t>
            </a:r>
            <a:endParaRPr lang="en-US" b="1" dirty="0"/>
          </a:p>
        </p:txBody>
      </p:sp>
      <p:sp>
        <p:nvSpPr>
          <p:cNvPr id="4" name="Slide Number Placeholder 3"/>
          <p:cNvSpPr>
            <a:spLocks noGrp="1"/>
          </p:cNvSpPr>
          <p:nvPr>
            <p:ph type="sldNum" sz="quarter" idx="10"/>
          </p:nvPr>
        </p:nvSpPr>
        <p:spPr/>
        <p:txBody>
          <a:bodyPr/>
          <a:lstStyle/>
          <a:p>
            <a:fld id="{0E41AE4A-56BD-A347-BDA7-FB1C10805D05}" type="slidenum">
              <a:rPr lang="en-US" smtClean="0"/>
              <a:t>6</a:t>
            </a:fld>
            <a:endParaRPr lang="en-US"/>
          </a:p>
        </p:txBody>
      </p:sp>
    </p:spTree>
    <p:extLst>
      <p:ext uri="{BB962C8B-B14F-4D97-AF65-F5344CB8AC3E}">
        <p14:creationId xmlns:p14="http://schemas.microsoft.com/office/powerpoint/2010/main" val="4118573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1696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sz="1200" b="0" i="0" u="none" strike="noStrike" kern="1200" dirty="0">
              <a:solidFill>
                <a:schemeClr val="tx1"/>
              </a:solidFill>
              <a:effectLst/>
              <a:latin typeface="+mn-lt"/>
              <a:ea typeface="+mn-ea"/>
              <a:cs typeface="+mn-cs"/>
            </a:endParaRPr>
          </a:p>
          <a:p>
            <a:pPr marL="0" indent="0">
              <a:buNone/>
            </a:pPr>
            <a:r>
              <a:rPr lang="en-US" sz="1200" b="1" i="0" u="none" strike="noStrike" kern="1200" dirty="0">
                <a:solidFill>
                  <a:schemeClr val="tx1"/>
                </a:solidFill>
                <a:effectLst/>
                <a:latin typeface="+mn-lt"/>
                <a:ea typeface="+mn-ea"/>
                <a:cs typeface="+mn-cs"/>
              </a:rPr>
              <a:t>KSADS Neurodevelopmental Module</a:t>
            </a:r>
          </a:p>
          <a:p>
            <a:pPr marL="228600" indent="-228600">
              <a:buAutoNum type="arabicPeriod"/>
            </a:pPr>
            <a:r>
              <a:rPr lang="en-US" sz="1200" b="0" i="0" u="none" strike="noStrike" kern="1200" dirty="0">
                <a:solidFill>
                  <a:schemeClr val="tx1"/>
                </a:solidFill>
                <a:effectLst/>
                <a:latin typeface="+mn-lt"/>
                <a:ea typeface="+mn-ea"/>
                <a:cs typeface="+mn-cs"/>
              </a:rPr>
              <a:t>Unusual body movements</a:t>
            </a:r>
          </a:p>
          <a:p>
            <a:pPr marL="228600" indent="-228600">
              <a:buAutoNum type="arabicPeriod"/>
            </a:pPr>
            <a:r>
              <a:rPr lang="en-US" sz="1200" b="0" i="0" u="none" strike="noStrike" kern="1200" dirty="0">
                <a:solidFill>
                  <a:schemeClr val="tx1"/>
                </a:solidFill>
                <a:effectLst/>
                <a:latin typeface="+mn-lt"/>
                <a:ea typeface="+mn-ea"/>
                <a:cs typeface="+mn-cs"/>
              </a:rPr>
              <a:t>Strict Routines </a:t>
            </a:r>
          </a:p>
          <a:p>
            <a:pPr marL="228600" indent="-228600">
              <a:buAutoNum type="arabicPeriod"/>
            </a:pPr>
            <a:r>
              <a:rPr lang="en-US" sz="1200" b="0" i="0" u="none" strike="noStrike" kern="1200" dirty="0">
                <a:solidFill>
                  <a:schemeClr val="tx1"/>
                </a:solidFill>
                <a:effectLst/>
                <a:latin typeface="+mn-lt"/>
                <a:ea typeface="+mn-ea"/>
                <a:cs typeface="+mn-cs"/>
              </a:rPr>
              <a:t>Poor Eye Contact</a:t>
            </a:r>
            <a:endParaRPr lang="en-US" dirty="0"/>
          </a:p>
        </p:txBody>
      </p:sp>
      <p:sp>
        <p:nvSpPr>
          <p:cNvPr id="4" name="Slide Number Placeholder 3"/>
          <p:cNvSpPr>
            <a:spLocks noGrp="1"/>
          </p:cNvSpPr>
          <p:nvPr>
            <p:ph type="sldNum" sz="quarter" idx="5"/>
          </p:nvPr>
        </p:nvSpPr>
        <p:spPr/>
        <p:txBody>
          <a:bodyPr/>
          <a:lstStyle/>
          <a:p>
            <a:fld id="{0E41AE4A-56BD-A347-BDA7-FB1C10805D05}" type="slidenum">
              <a:rPr lang="en-US" smtClean="0"/>
              <a:t>9</a:t>
            </a:fld>
            <a:endParaRPr lang="en-US"/>
          </a:p>
        </p:txBody>
      </p:sp>
    </p:spTree>
    <p:extLst>
      <p:ext uri="{BB962C8B-B14F-4D97-AF65-F5344CB8AC3E}">
        <p14:creationId xmlns:p14="http://schemas.microsoft.com/office/powerpoint/2010/main" val="3996035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41AE4A-56BD-A347-BDA7-FB1C10805D05}" type="slidenum">
              <a:rPr lang="en-US" smtClean="0"/>
              <a:t>10</a:t>
            </a:fld>
            <a:endParaRPr lang="en-US"/>
          </a:p>
        </p:txBody>
      </p:sp>
    </p:spTree>
    <p:extLst>
      <p:ext uri="{BB962C8B-B14F-4D97-AF65-F5344CB8AC3E}">
        <p14:creationId xmlns:p14="http://schemas.microsoft.com/office/powerpoint/2010/main" val="4190178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significantly different except somaticizing</a:t>
            </a:r>
          </a:p>
        </p:txBody>
      </p:sp>
      <p:sp>
        <p:nvSpPr>
          <p:cNvPr id="4" name="Slide Number Placeholder 3"/>
          <p:cNvSpPr>
            <a:spLocks noGrp="1"/>
          </p:cNvSpPr>
          <p:nvPr>
            <p:ph type="sldNum" sz="quarter" idx="5"/>
          </p:nvPr>
        </p:nvSpPr>
        <p:spPr/>
        <p:txBody>
          <a:bodyPr/>
          <a:lstStyle/>
          <a:p>
            <a:fld id="{0E41AE4A-56BD-A347-BDA7-FB1C10805D05}" type="slidenum">
              <a:rPr lang="en-US" smtClean="0"/>
              <a:t>11</a:t>
            </a:fld>
            <a:endParaRPr lang="en-US"/>
          </a:p>
        </p:txBody>
      </p:sp>
    </p:spTree>
    <p:extLst>
      <p:ext uri="{BB962C8B-B14F-4D97-AF65-F5344CB8AC3E}">
        <p14:creationId xmlns:p14="http://schemas.microsoft.com/office/powerpoint/2010/main" val="3029437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41AE4A-56BD-A347-BDA7-FB1C10805D05}" type="slidenum">
              <a:rPr lang="en-US" smtClean="0"/>
              <a:t>12</a:t>
            </a:fld>
            <a:endParaRPr lang="en-US"/>
          </a:p>
        </p:txBody>
      </p:sp>
    </p:spTree>
    <p:extLst>
      <p:ext uri="{BB962C8B-B14F-4D97-AF65-F5344CB8AC3E}">
        <p14:creationId xmlns:p14="http://schemas.microsoft.com/office/powerpoint/2010/main" val="2553008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EF17B2F-4889-4A3B-840F-EE8DEE5560B6}" type="datetimeFigureOut">
              <a:rPr lang="en-CA" smtClean="0"/>
              <a:t>2021-02-19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E18E734-A90C-473A-8699-F8D5676E945D}" type="slidenum">
              <a:rPr lang="en-CA" smtClean="0"/>
              <a:t>‹#›</a:t>
            </a:fld>
            <a:endParaRPr lang="en-CA"/>
          </a:p>
        </p:txBody>
      </p:sp>
    </p:spTree>
    <p:extLst>
      <p:ext uri="{BB962C8B-B14F-4D97-AF65-F5344CB8AC3E}">
        <p14:creationId xmlns:p14="http://schemas.microsoft.com/office/powerpoint/2010/main" val="4076067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F17B2F-4889-4A3B-840F-EE8DEE5560B6}" type="datetimeFigureOut">
              <a:rPr lang="en-CA" smtClean="0"/>
              <a:t>2021-02-19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E18E734-A90C-473A-8699-F8D5676E945D}" type="slidenum">
              <a:rPr lang="en-CA" smtClean="0"/>
              <a:t>‹#›</a:t>
            </a:fld>
            <a:endParaRPr lang="en-CA"/>
          </a:p>
        </p:txBody>
      </p:sp>
    </p:spTree>
    <p:extLst>
      <p:ext uri="{BB962C8B-B14F-4D97-AF65-F5344CB8AC3E}">
        <p14:creationId xmlns:p14="http://schemas.microsoft.com/office/powerpoint/2010/main" val="1433508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F17B2F-4889-4A3B-840F-EE8DEE5560B6}" type="datetimeFigureOut">
              <a:rPr lang="en-CA" smtClean="0"/>
              <a:t>2021-02-19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E18E734-A90C-473A-8699-F8D5676E945D}" type="slidenum">
              <a:rPr lang="en-CA" smtClean="0"/>
              <a:t>‹#›</a:t>
            </a:fld>
            <a:endParaRPr lang="en-CA"/>
          </a:p>
        </p:txBody>
      </p:sp>
    </p:spTree>
    <p:extLst>
      <p:ext uri="{BB962C8B-B14F-4D97-AF65-F5344CB8AC3E}">
        <p14:creationId xmlns:p14="http://schemas.microsoft.com/office/powerpoint/2010/main" val="3064379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F17B2F-4889-4A3B-840F-EE8DEE5560B6}" type="datetimeFigureOut">
              <a:rPr lang="en-CA" smtClean="0"/>
              <a:t>2021-02-19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E18E734-A90C-473A-8699-F8D5676E945D}" type="slidenum">
              <a:rPr lang="en-CA" smtClean="0"/>
              <a:t>‹#›</a:t>
            </a:fld>
            <a:endParaRPr lang="en-CA"/>
          </a:p>
        </p:txBody>
      </p:sp>
    </p:spTree>
    <p:extLst>
      <p:ext uri="{BB962C8B-B14F-4D97-AF65-F5344CB8AC3E}">
        <p14:creationId xmlns:p14="http://schemas.microsoft.com/office/powerpoint/2010/main" val="2984887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EF17B2F-4889-4A3B-840F-EE8DEE5560B6}" type="datetimeFigureOut">
              <a:rPr lang="en-CA" smtClean="0"/>
              <a:t>2021-02-19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E18E734-A90C-473A-8699-F8D5676E945D}" type="slidenum">
              <a:rPr lang="en-CA" smtClean="0"/>
              <a:t>‹#›</a:t>
            </a:fld>
            <a:endParaRPr lang="en-CA"/>
          </a:p>
        </p:txBody>
      </p:sp>
    </p:spTree>
    <p:extLst>
      <p:ext uri="{BB962C8B-B14F-4D97-AF65-F5344CB8AC3E}">
        <p14:creationId xmlns:p14="http://schemas.microsoft.com/office/powerpoint/2010/main" val="3665900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EF17B2F-4889-4A3B-840F-EE8DEE5560B6}" type="datetimeFigureOut">
              <a:rPr lang="en-CA" smtClean="0"/>
              <a:t>2021-02-19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5E18E734-A90C-473A-8699-F8D5676E945D}" type="slidenum">
              <a:rPr lang="en-CA" smtClean="0"/>
              <a:t>‹#›</a:t>
            </a:fld>
            <a:endParaRPr lang="en-CA"/>
          </a:p>
        </p:txBody>
      </p:sp>
    </p:spTree>
    <p:extLst>
      <p:ext uri="{BB962C8B-B14F-4D97-AF65-F5344CB8AC3E}">
        <p14:creationId xmlns:p14="http://schemas.microsoft.com/office/powerpoint/2010/main" val="2184282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EF17B2F-4889-4A3B-840F-EE8DEE5560B6}" type="datetimeFigureOut">
              <a:rPr lang="en-CA" smtClean="0"/>
              <a:t>2021-02-19</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5E18E734-A90C-473A-8699-F8D5676E945D}" type="slidenum">
              <a:rPr lang="en-CA" smtClean="0"/>
              <a:t>‹#›</a:t>
            </a:fld>
            <a:endParaRPr lang="en-CA"/>
          </a:p>
        </p:txBody>
      </p:sp>
    </p:spTree>
    <p:extLst>
      <p:ext uri="{BB962C8B-B14F-4D97-AF65-F5344CB8AC3E}">
        <p14:creationId xmlns:p14="http://schemas.microsoft.com/office/powerpoint/2010/main" val="1472407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EF17B2F-4889-4A3B-840F-EE8DEE5560B6}" type="datetimeFigureOut">
              <a:rPr lang="en-CA" smtClean="0"/>
              <a:t>2021-02-19</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5E18E734-A90C-473A-8699-F8D5676E945D}" type="slidenum">
              <a:rPr lang="en-CA" smtClean="0"/>
              <a:t>‹#›</a:t>
            </a:fld>
            <a:endParaRPr lang="en-CA"/>
          </a:p>
        </p:txBody>
      </p:sp>
    </p:spTree>
    <p:extLst>
      <p:ext uri="{BB962C8B-B14F-4D97-AF65-F5344CB8AC3E}">
        <p14:creationId xmlns:p14="http://schemas.microsoft.com/office/powerpoint/2010/main" val="84637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F17B2F-4889-4A3B-840F-EE8DEE5560B6}" type="datetimeFigureOut">
              <a:rPr lang="en-CA" smtClean="0"/>
              <a:t>2021-02-19</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5E18E734-A90C-473A-8699-F8D5676E945D}" type="slidenum">
              <a:rPr lang="en-CA" smtClean="0"/>
              <a:t>‹#›</a:t>
            </a:fld>
            <a:endParaRPr lang="en-CA"/>
          </a:p>
        </p:txBody>
      </p:sp>
    </p:spTree>
    <p:extLst>
      <p:ext uri="{BB962C8B-B14F-4D97-AF65-F5344CB8AC3E}">
        <p14:creationId xmlns:p14="http://schemas.microsoft.com/office/powerpoint/2010/main" val="4247774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EF17B2F-4889-4A3B-840F-EE8DEE5560B6}" type="datetimeFigureOut">
              <a:rPr lang="en-CA" smtClean="0"/>
              <a:t>2021-02-19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5E18E734-A90C-473A-8699-F8D5676E945D}" type="slidenum">
              <a:rPr lang="en-CA" smtClean="0"/>
              <a:t>‹#›</a:t>
            </a:fld>
            <a:endParaRPr lang="en-CA"/>
          </a:p>
        </p:txBody>
      </p:sp>
    </p:spTree>
    <p:extLst>
      <p:ext uri="{BB962C8B-B14F-4D97-AF65-F5344CB8AC3E}">
        <p14:creationId xmlns:p14="http://schemas.microsoft.com/office/powerpoint/2010/main" val="2814446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EF17B2F-4889-4A3B-840F-EE8DEE5560B6}" type="datetimeFigureOut">
              <a:rPr lang="en-CA" smtClean="0"/>
              <a:t>2021-02-19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5E18E734-A90C-473A-8699-F8D5676E945D}" type="slidenum">
              <a:rPr lang="en-CA" smtClean="0"/>
              <a:t>‹#›</a:t>
            </a:fld>
            <a:endParaRPr lang="en-CA"/>
          </a:p>
        </p:txBody>
      </p:sp>
    </p:spTree>
    <p:extLst>
      <p:ext uri="{BB962C8B-B14F-4D97-AF65-F5344CB8AC3E}">
        <p14:creationId xmlns:p14="http://schemas.microsoft.com/office/powerpoint/2010/main" val="3113841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F17B2F-4889-4A3B-840F-EE8DEE5560B6}" type="datetimeFigureOut">
              <a:rPr lang="en-CA" smtClean="0"/>
              <a:t>2021-02-19</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18E734-A90C-473A-8699-F8D5676E945D}" type="slidenum">
              <a:rPr lang="en-CA" smtClean="0"/>
              <a:t>‹#›</a:t>
            </a:fld>
            <a:endParaRPr lang="en-CA"/>
          </a:p>
        </p:txBody>
      </p:sp>
    </p:spTree>
    <p:extLst>
      <p:ext uri="{BB962C8B-B14F-4D97-AF65-F5344CB8AC3E}">
        <p14:creationId xmlns:p14="http://schemas.microsoft.com/office/powerpoint/2010/main" val="3186416644"/>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3.tiff"/></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8656" y="297950"/>
            <a:ext cx="4660914" cy="6560049"/>
          </a:xfrm>
          <a:noFill/>
          <a:ln>
            <a:noFill/>
          </a:ln>
        </p:spPr>
        <p:txBody>
          <a:bodyPr vert="horz" lIns="182880" tIns="182880" rIns="182880" bIns="182880" rtlCol="0" anchor="ctr">
            <a:normAutofit/>
          </a:bodyPr>
          <a:lstStyle/>
          <a:p>
            <a:r>
              <a:rPr lang="en-US" sz="4000" kern="1200" cap="none" spc="200" baseline="0" dirty="0">
                <a:solidFill>
                  <a:schemeClr val="bg1"/>
                </a:solidFill>
                <a:latin typeface="+mj-lt"/>
                <a:ea typeface="+mj-ea"/>
                <a:cs typeface="+mj-cs"/>
              </a:rPr>
              <a:t>Behavioral and Neural Mechanisms of Trauma Symptomatology in ASD in the ABCD Study</a:t>
            </a:r>
          </a:p>
        </p:txBody>
      </p:sp>
      <p:sp>
        <p:nvSpPr>
          <p:cNvPr id="3" name="Subtitle 2"/>
          <p:cNvSpPr>
            <a:spLocks noGrp="1"/>
          </p:cNvSpPr>
          <p:nvPr>
            <p:ph type="subTitle" idx="1"/>
          </p:nvPr>
        </p:nvSpPr>
        <p:spPr>
          <a:xfrm>
            <a:off x="6679109" y="1059838"/>
            <a:ext cx="4665397" cy="4738323"/>
          </a:xfrm>
        </p:spPr>
        <p:txBody>
          <a:bodyPr vert="horz" lIns="91440" tIns="45720" rIns="91440" bIns="45720" rtlCol="0" anchor="ctr">
            <a:normAutofit/>
          </a:bodyPr>
          <a:lstStyle/>
          <a:p>
            <a:pPr algn="l"/>
            <a:r>
              <a:rPr lang="en-US" sz="2400" dirty="0" err="1">
                <a:solidFill>
                  <a:schemeClr val="tx1">
                    <a:lumMod val="85000"/>
                    <a:lumOff val="15000"/>
                  </a:schemeClr>
                </a:solidFill>
              </a:rPr>
              <a:t>Tarjan</a:t>
            </a:r>
            <a:r>
              <a:rPr lang="en-US" sz="2400" dirty="0">
                <a:solidFill>
                  <a:schemeClr val="tx1">
                    <a:lumMod val="85000"/>
                    <a:lumOff val="15000"/>
                  </a:schemeClr>
                </a:solidFill>
              </a:rPr>
              <a:t> </a:t>
            </a:r>
            <a:r>
              <a:rPr lang="en-US" sz="2400">
                <a:solidFill>
                  <a:schemeClr val="tx1">
                    <a:lumMod val="85000"/>
                    <a:lumOff val="15000"/>
                  </a:schemeClr>
                </a:solidFill>
              </a:rPr>
              <a:t>Series February 22, 2021</a:t>
            </a:r>
            <a:endParaRPr lang="en-US" sz="2400" dirty="0">
              <a:solidFill>
                <a:schemeClr val="tx1">
                  <a:lumMod val="85000"/>
                  <a:lumOff val="15000"/>
                </a:schemeClr>
              </a:solidFill>
            </a:endParaRPr>
          </a:p>
          <a:p>
            <a:pPr algn="l"/>
            <a:r>
              <a:rPr lang="en-US" sz="2400" dirty="0">
                <a:solidFill>
                  <a:schemeClr val="tx1">
                    <a:lumMod val="85000"/>
                    <a:lumOff val="15000"/>
                  </a:schemeClr>
                </a:solidFill>
              </a:rPr>
              <a:t>Emily Wood, MD, PhD </a:t>
            </a:r>
          </a:p>
          <a:p>
            <a:pPr algn="l">
              <a:spcBef>
                <a:spcPts val="400"/>
              </a:spcBef>
            </a:pPr>
            <a:r>
              <a:rPr lang="en-US" sz="1800" dirty="0">
                <a:solidFill>
                  <a:schemeClr val="tx1">
                    <a:lumMod val="85000"/>
                    <a:lumOff val="15000"/>
                  </a:schemeClr>
                </a:solidFill>
              </a:rPr>
              <a:t>Jillian Melbourne</a:t>
            </a:r>
          </a:p>
          <a:p>
            <a:pPr algn="l">
              <a:spcBef>
                <a:spcPts val="400"/>
              </a:spcBef>
            </a:pPr>
            <a:r>
              <a:rPr lang="en-US" sz="1800" dirty="0">
                <a:solidFill>
                  <a:schemeClr val="tx1">
                    <a:lumMod val="85000"/>
                    <a:lumOff val="15000"/>
                  </a:schemeClr>
                </a:solidFill>
              </a:rPr>
              <a:t>Susan </a:t>
            </a:r>
            <a:r>
              <a:rPr lang="en-US" sz="1800" dirty="0" err="1">
                <a:solidFill>
                  <a:schemeClr val="tx1">
                    <a:lumMod val="85000"/>
                    <a:lumOff val="15000"/>
                  </a:schemeClr>
                </a:solidFill>
              </a:rPr>
              <a:t>Bookheimer</a:t>
            </a:r>
            <a:r>
              <a:rPr lang="en-US" sz="1800" dirty="0">
                <a:solidFill>
                  <a:schemeClr val="tx1">
                    <a:lumMod val="85000"/>
                    <a:lumOff val="15000"/>
                  </a:schemeClr>
                </a:solidFill>
              </a:rPr>
              <a:t>, PhD </a:t>
            </a:r>
          </a:p>
          <a:p>
            <a:pPr algn="l">
              <a:spcBef>
                <a:spcPts val="400"/>
              </a:spcBef>
            </a:pPr>
            <a:r>
              <a:rPr lang="en-US" sz="1800" dirty="0">
                <a:solidFill>
                  <a:schemeClr val="tx1">
                    <a:lumMod val="85000"/>
                    <a:lumOff val="15000"/>
                  </a:schemeClr>
                </a:solidFill>
              </a:rPr>
              <a:t>Shula Green, PhD</a:t>
            </a:r>
          </a:p>
          <a:p>
            <a:pPr algn="l">
              <a:spcBef>
                <a:spcPts val="400"/>
              </a:spcBef>
            </a:pPr>
            <a:r>
              <a:rPr lang="en-US" sz="1800" dirty="0">
                <a:solidFill>
                  <a:schemeClr val="tx1">
                    <a:lumMod val="85000"/>
                    <a:lumOff val="15000"/>
                  </a:schemeClr>
                </a:solidFill>
              </a:rPr>
              <a:t>Mirella </a:t>
            </a:r>
            <a:r>
              <a:rPr lang="en-US" sz="1800" dirty="0" err="1">
                <a:solidFill>
                  <a:schemeClr val="tx1">
                    <a:lumMod val="85000"/>
                    <a:lumOff val="15000"/>
                  </a:schemeClr>
                </a:solidFill>
              </a:rPr>
              <a:t>Dapretto</a:t>
            </a:r>
            <a:r>
              <a:rPr lang="en-US" sz="1800" dirty="0">
                <a:solidFill>
                  <a:schemeClr val="tx1">
                    <a:lumMod val="85000"/>
                    <a:lumOff val="15000"/>
                  </a:schemeClr>
                </a:solidFill>
              </a:rPr>
              <a:t>, PhD</a:t>
            </a:r>
          </a:p>
        </p:txBody>
      </p:sp>
      <p:pic>
        <p:nvPicPr>
          <p:cNvPr id="7" name="Picture 4" descr="CLA Brain Mapping Center">
            <a:extLst>
              <a:ext uri="{FF2B5EF4-FFF2-40B4-BE49-F238E27FC236}">
                <a16:creationId xmlns:a16="http://schemas.microsoft.com/office/drawing/2014/main" id="{EB0B2859-496F-C846-B553-C567F594FC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0235" y="166256"/>
            <a:ext cx="2165624" cy="1427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6631125"/>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8E90E-1114-7941-8B9F-98172776A5FE}"/>
              </a:ext>
            </a:extLst>
          </p:cNvPr>
          <p:cNvSpPr>
            <a:spLocks noGrp="1"/>
          </p:cNvSpPr>
          <p:nvPr>
            <p:ph type="title"/>
          </p:nvPr>
        </p:nvSpPr>
        <p:spPr>
          <a:xfrm>
            <a:off x="643467" y="643467"/>
            <a:ext cx="3363974" cy="1728044"/>
          </a:xfrm>
          <a:noFill/>
          <a:ln>
            <a:solidFill>
              <a:schemeClr val="bg1"/>
            </a:solidFill>
          </a:ln>
        </p:spPr>
        <p:txBody>
          <a:bodyPr vert="horz" wrap="square" lIns="182880" tIns="182880" rIns="182880" bIns="182880" rtlCol="0" anchor="ctr">
            <a:normAutofit/>
          </a:bodyPr>
          <a:lstStyle/>
          <a:p>
            <a:r>
              <a:rPr lang="en-US">
                <a:solidFill>
                  <a:schemeClr val="bg1"/>
                </a:solidFill>
              </a:rPr>
              <a:t>Comorbidities</a:t>
            </a:r>
          </a:p>
        </p:txBody>
      </p:sp>
      <p:pic>
        <p:nvPicPr>
          <p:cNvPr id="9" name="Content Placeholder 8" descr="Chart, bar chart&#10;&#10;Description automatically generated">
            <a:extLst>
              <a:ext uri="{FF2B5EF4-FFF2-40B4-BE49-F238E27FC236}">
                <a16:creationId xmlns:a16="http://schemas.microsoft.com/office/drawing/2014/main" id="{60D90A4B-02DF-BB4E-A467-7ECB4ECCAD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7763" y="643467"/>
            <a:ext cx="6250769" cy="3844221"/>
          </a:xfrm>
          <a:prstGeom prst="rect">
            <a:avLst/>
          </a:prstGeom>
        </p:spPr>
      </p:pic>
      <p:graphicFrame>
        <p:nvGraphicFramePr>
          <p:cNvPr id="21" name="Google Shape;189;p3">
            <a:extLst>
              <a:ext uri="{FF2B5EF4-FFF2-40B4-BE49-F238E27FC236}">
                <a16:creationId xmlns:a16="http://schemas.microsoft.com/office/drawing/2014/main" id="{0706B419-7CEF-F14A-93E0-20436CB7E0F4}"/>
              </a:ext>
            </a:extLst>
          </p:cNvPr>
          <p:cNvGraphicFramePr/>
          <p:nvPr>
            <p:extLst>
              <p:ext uri="{D42A27DB-BD31-4B8C-83A1-F6EECF244321}">
                <p14:modId xmlns:p14="http://schemas.microsoft.com/office/powerpoint/2010/main" val="3597488531"/>
              </p:ext>
            </p:extLst>
          </p:nvPr>
        </p:nvGraphicFramePr>
        <p:xfrm>
          <a:off x="202423" y="3525048"/>
          <a:ext cx="4246061" cy="1604952"/>
        </p:xfrm>
        <a:graphic>
          <a:graphicData uri="http://schemas.openxmlformats.org/drawingml/2006/table">
            <a:tbl>
              <a:tblPr firstRow="1" bandRow="1">
                <a:tableStyleId>{327F97BB-C833-4FB7-BDE5-3F7075034690}</a:tableStyleId>
              </a:tblPr>
              <a:tblGrid>
                <a:gridCol w="849212">
                  <a:extLst>
                    <a:ext uri="{9D8B030D-6E8A-4147-A177-3AD203B41FA5}">
                      <a16:colId xmlns:a16="http://schemas.microsoft.com/office/drawing/2014/main" val="20000"/>
                    </a:ext>
                  </a:extLst>
                </a:gridCol>
                <a:gridCol w="845461">
                  <a:extLst>
                    <a:ext uri="{9D8B030D-6E8A-4147-A177-3AD203B41FA5}">
                      <a16:colId xmlns:a16="http://schemas.microsoft.com/office/drawing/2014/main" val="20001"/>
                    </a:ext>
                  </a:extLst>
                </a:gridCol>
                <a:gridCol w="852964">
                  <a:extLst>
                    <a:ext uri="{9D8B030D-6E8A-4147-A177-3AD203B41FA5}">
                      <a16:colId xmlns:a16="http://schemas.microsoft.com/office/drawing/2014/main" val="20002"/>
                    </a:ext>
                  </a:extLst>
                </a:gridCol>
                <a:gridCol w="849212">
                  <a:extLst>
                    <a:ext uri="{9D8B030D-6E8A-4147-A177-3AD203B41FA5}">
                      <a16:colId xmlns:a16="http://schemas.microsoft.com/office/drawing/2014/main" val="20003"/>
                    </a:ext>
                  </a:extLst>
                </a:gridCol>
                <a:gridCol w="849212">
                  <a:extLst>
                    <a:ext uri="{9D8B030D-6E8A-4147-A177-3AD203B41FA5}">
                      <a16:colId xmlns:a16="http://schemas.microsoft.com/office/drawing/2014/main" val="20004"/>
                    </a:ext>
                  </a:extLst>
                </a:gridCol>
              </a:tblGrid>
              <a:tr h="247269">
                <a:tc>
                  <a:txBody>
                    <a:bodyPr/>
                    <a:lstStyle/>
                    <a:p>
                      <a:pPr marL="0" marR="0" lvl="0" indent="0" algn="ctr" rtl="0">
                        <a:spcBef>
                          <a:spcPts val="0"/>
                        </a:spcBef>
                        <a:spcAft>
                          <a:spcPts val="0"/>
                        </a:spcAft>
                        <a:buNone/>
                      </a:pPr>
                      <a:r>
                        <a:rPr lang="en-US" sz="1000" u="none" strike="noStrike" cap="none" dirty="0"/>
                        <a:t>Group</a:t>
                      </a:r>
                      <a:endParaRPr sz="800" dirty="0"/>
                    </a:p>
                  </a:txBody>
                  <a:tcPr marL="91450" marR="91450" marT="45725" marB="45725"/>
                </a:tc>
                <a:tc>
                  <a:txBody>
                    <a:bodyPr/>
                    <a:lstStyle/>
                    <a:p>
                      <a:pPr marL="0" marR="0" lvl="0" indent="0" algn="ctr" rtl="0">
                        <a:spcBef>
                          <a:spcPts val="0"/>
                        </a:spcBef>
                        <a:spcAft>
                          <a:spcPts val="0"/>
                        </a:spcAft>
                        <a:buNone/>
                      </a:pPr>
                      <a:r>
                        <a:rPr lang="en-US" sz="1000" u="none" strike="noStrike" cap="none" dirty="0"/>
                        <a:t>ADHD</a:t>
                      </a:r>
                      <a:endParaRPr sz="800" dirty="0"/>
                    </a:p>
                  </a:txBody>
                  <a:tcPr marL="91450" marR="91450" marT="45725" marB="45725"/>
                </a:tc>
                <a:tc>
                  <a:txBody>
                    <a:bodyPr/>
                    <a:lstStyle/>
                    <a:p>
                      <a:pPr marL="0" marR="0" lvl="0" indent="0" algn="ctr" rtl="0">
                        <a:spcBef>
                          <a:spcPts val="0"/>
                        </a:spcBef>
                        <a:spcAft>
                          <a:spcPts val="0"/>
                        </a:spcAft>
                        <a:buNone/>
                      </a:pPr>
                      <a:r>
                        <a:rPr lang="en-US" sz="1000" u="none" strike="noStrike" cap="none" dirty="0"/>
                        <a:t>GAD</a:t>
                      </a:r>
                      <a:endParaRPr sz="800" dirty="0"/>
                    </a:p>
                  </a:txBody>
                  <a:tcPr marL="91450" marR="91450" marT="45725" marB="45725"/>
                </a:tc>
                <a:tc>
                  <a:txBody>
                    <a:bodyPr/>
                    <a:lstStyle/>
                    <a:p>
                      <a:pPr marL="0" marR="0" lvl="0" indent="0" algn="ctr" rtl="0">
                        <a:spcBef>
                          <a:spcPts val="0"/>
                        </a:spcBef>
                        <a:spcAft>
                          <a:spcPts val="0"/>
                        </a:spcAft>
                        <a:buNone/>
                      </a:pPr>
                      <a:r>
                        <a:rPr lang="en-US" sz="1000" u="none" strike="noStrike" cap="none" dirty="0"/>
                        <a:t>MDD</a:t>
                      </a:r>
                      <a:endParaRPr sz="1000" u="none" strike="noStrike" cap="none" dirty="0"/>
                    </a:p>
                  </a:txBody>
                  <a:tcPr marL="91450" marR="91450" marT="45725" marB="45725"/>
                </a:tc>
                <a:tc>
                  <a:txBody>
                    <a:bodyPr/>
                    <a:lstStyle/>
                    <a:p>
                      <a:pPr marL="0" marR="0" lvl="0" indent="0" algn="ctr" rtl="0">
                        <a:spcBef>
                          <a:spcPts val="0"/>
                        </a:spcBef>
                        <a:spcAft>
                          <a:spcPts val="0"/>
                        </a:spcAft>
                        <a:buNone/>
                      </a:pPr>
                      <a:r>
                        <a:rPr lang="en-US" sz="1000" u="none" strike="noStrike" cap="none" dirty="0"/>
                        <a:t>PTSD</a:t>
                      </a:r>
                      <a:endParaRPr sz="800" dirty="0"/>
                    </a:p>
                  </a:txBody>
                  <a:tcPr marL="91450" marR="91450" marT="45725" marB="45725"/>
                </a:tc>
                <a:extLst>
                  <a:ext uri="{0D108BD9-81ED-4DB2-BD59-A6C34878D82A}">
                    <a16:rowId xmlns:a16="http://schemas.microsoft.com/office/drawing/2014/main" val="10000"/>
                  </a:ext>
                </a:extLst>
              </a:tr>
              <a:tr h="362511">
                <a:tc>
                  <a:txBody>
                    <a:bodyPr/>
                    <a:lstStyle/>
                    <a:p>
                      <a:pPr marL="0" marR="0" lvl="0" indent="0" algn="ctr" rtl="0">
                        <a:spcBef>
                          <a:spcPts val="0"/>
                        </a:spcBef>
                        <a:spcAft>
                          <a:spcPts val="0"/>
                        </a:spcAft>
                        <a:buNone/>
                      </a:pPr>
                      <a:r>
                        <a:rPr lang="en-US" sz="1000" u="none" strike="noStrike" cap="none" dirty="0"/>
                        <a:t>ASD </a:t>
                      </a:r>
                      <a:endParaRPr sz="800" dirty="0"/>
                    </a:p>
                    <a:p>
                      <a:pPr marL="0" marR="0" lvl="0" indent="0" algn="ctr" rtl="0">
                        <a:spcBef>
                          <a:spcPts val="0"/>
                        </a:spcBef>
                        <a:spcAft>
                          <a:spcPts val="0"/>
                        </a:spcAft>
                        <a:buNone/>
                      </a:pPr>
                      <a:r>
                        <a:rPr lang="en-US" sz="1000" u="none" strike="noStrike" cap="none" dirty="0"/>
                        <a:t>(n = 192)</a:t>
                      </a:r>
                      <a:endParaRPr sz="800" dirty="0"/>
                    </a:p>
                  </a:txBody>
                  <a:tcPr marL="91450" marR="91450" marT="45725" marB="45725"/>
                </a:tc>
                <a:tc>
                  <a:txBody>
                    <a:bodyPr/>
                    <a:lstStyle/>
                    <a:p>
                      <a:pPr marL="0" marR="0" lvl="0" indent="0" algn="ctr" rtl="0">
                        <a:spcBef>
                          <a:spcPts val="0"/>
                        </a:spcBef>
                        <a:spcAft>
                          <a:spcPts val="0"/>
                        </a:spcAft>
                        <a:buNone/>
                      </a:pPr>
                      <a:r>
                        <a:rPr lang="en-US" sz="1000" u="none" strike="noStrike" cap="none" dirty="0"/>
                        <a:t>121</a:t>
                      </a:r>
                    </a:p>
                    <a:p>
                      <a:pPr marL="0" marR="0" lvl="0" indent="0" algn="ctr" rtl="0">
                        <a:spcBef>
                          <a:spcPts val="0"/>
                        </a:spcBef>
                        <a:spcAft>
                          <a:spcPts val="0"/>
                        </a:spcAft>
                        <a:buNone/>
                      </a:pPr>
                      <a:r>
                        <a:rPr lang="en-US" sz="1000" u="none" strike="noStrike" cap="none" dirty="0"/>
                        <a:t>(63%)</a:t>
                      </a:r>
                      <a:endParaRPr sz="800" dirty="0"/>
                    </a:p>
                  </a:txBody>
                  <a:tcPr marL="91450" marR="91450" marT="45725" marB="45725"/>
                </a:tc>
                <a:tc>
                  <a:txBody>
                    <a:bodyPr/>
                    <a:lstStyle/>
                    <a:p>
                      <a:pPr marL="0" marR="0" lvl="0" indent="0" algn="ctr" rtl="0">
                        <a:spcBef>
                          <a:spcPts val="0"/>
                        </a:spcBef>
                        <a:spcAft>
                          <a:spcPts val="0"/>
                        </a:spcAft>
                        <a:buNone/>
                      </a:pPr>
                      <a:r>
                        <a:rPr lang="en-US" sz="1000" u="none" strike="noStrike" cap="none" dirty="0"/>
                        <a:t>21</a:t>
                      </a:r>
                    </a:p>
                    <a:p>
                      <a:pPr marL="0" marR="0" lvl="0" indent="0" algn="ctr" rtl="0">
                        <a:spcBef>
                          <a:spcPts val="0"/>
                        </a:spcBef>
                        <a:spcAft>
                          <a:spcPts val="0"/>
                        </a:spcAft>
                        <a:buNone/>
                      </a:pPr>
                      <a:r>
                        <a:rPr lang="en-US" sz="1000" u="none" strike="noStrike" cap="none" dirty="0"/>
                        <a:t>(10.9%)</a:t>
                      </a:r>
                      <a:endParaRPr sz="800" dirty="0"/>
                    </a:p>
                  </a:txBody>
                  <a:tcPr marL="91450" marR="91450" marT="45725" marB="45725"/>
                </a:tc>
                <a:tc>
                  <a:txBody>
                    <a:bodyPr/>
                    <a:lstStyle/>
                    <a:p>
                      <a:pPr marL="0" marR="0" lvl="0" indent="0" algn="ctr" rtl="0">
                        <a:spcBef>
                          <a:spcPts val="0"/>
                        </a:spcBef>
                        <a:spcAft>
                          <a:spcPts val="0"/>
                        </a:spcAft>
                        <a:buNone/>
                      </a:pPr>
                      <a:r>
                        <a:rPr lang="en-US" sz="1000" u="none" strike="noStrike" cap="none" dirty="0"/>
                        <a:t>15</a:t>
                      </a:r>
                    </a:p>
                    <a:p>
                      <a:pPr marL="0" marR="0" lvl="0" indent="0" algn="ctr" rtl="0">
                        <a:spcBef>
                          <a:spcPts val="0"/>
                        </a:spcBef>
                        <a:spcAft>
                          <a:spcPts val="0"/>
                        </a:spcAft>
                        <a:buNone/>
                      </a:pPr>
                      <a:r>
                        <a:rPr lang="en-US" sz="1000" u="none" strike="noStrike" cap="none" dirty="0"/>
                        <a:t>(7.81%)</a:t>
                      </a:r>
                      <a:endParaRPr sz="800" dirty="0"/>
                    </a:p>
                  </a:txBody>
                  <a:tcPr marL="91450" marR="91450" marT="45725" marB="45725"/>
                </a:tc>
                <a:tc>
                  <a:txBody>
                    <a:bodyPr/>
                    <a:lstStyle/>
                    <a:p>
                      <a:pPr marL="0" marR="0" lvl="0" indent="0" algn="ctr" rtl="0">
                        <a:spcBef>
                          <a:spcPts val="0"/>
                        </a:spcBef>
                        <a:spcAft>
                          <a:spcPts val="0"/>
                        </a:spcAft>
                        <a:buNone/>
                      </a:pPr>
                      <a:r>
                        <a:rPr lang="en-US" sz="1000" u="none" strike="noStrike" cap="none" dirty="0"/>
                        <a:t>19</a:t>
                      </a:r>
                    </a:p>
                    <a:p>
                      <a:pPr marL="0" marR="0" lvl="0" indent="0" algn="ctr" rtl="0">
                        <a:spcBef>
                          <a:spcPts val="0"/>
                        </a:spcBef>
                        <a:spcAft>
                          <a:spcPts val="0"/>
                        </a:spcAft>
                        <a:buNone/>
                      </a:pPr>
                      <a:r>
                        <a:rPr lang="en-US" sz="1000" u="none" strike="noStrike" cap="none" dirty="0"/>
                        <a:t>(9.9%)</a:t>
                      </a:r>
                      <a:endParaRPr sz="800" dirty="0"/>
                    </a:p>
                  </a:txBody>
                  <a:tcPr marL="91450" marR="91450" marT="45725" marB="45725"/>
                </a:tc>
                <a:extLst>
                  <a:ext uri="{0D108BD9-81ED-4DB2-BD59-A6C34878D82A}">
                    <a16:rowId xmlns:a16="http://schemas.microsoft.com/office/drawing/2014/main" val="10001"/>
                  </a:ext>
                </a:extLst>
              </a:tr>
              <a:tr h="362511">
                <a:tc>
                  <a:txBody>
                    <a:bodyPr/>
                    <a:lstStyle/>
                    <a:p>
                      <a:pPr marL="0" marR="0" lvl="0" indent="0" algn="ctr" rtl="0">
                        <a:spcBef>
                          <a:spcPts val="0"/>
                        </a:spcBef>
                        <a:spcAft>
                          <a:spcPts val="0"/>
                        </a:spcAft>
                        <a:buNone/>
                      </a:pPr>
                      <a:r>
                        <a:rPr lang="en-US" sz="1000" u="none" strike="noStrike" cap="none" dirty="0"/>
                        <a:t>TD</a:t>
                      </a:r>
                      <a:endParaRPr sz="1000" dirty="0"/>
                    </a:p>
                    <a:p>
                      <a:pPr marL="0" marR="0" lvl="0" indent="0" algn="ctr" rtl="0">
                        <a:spcBef>
                          <a:spcPts val="0"/>
                        </a:spcBef>
                        <a:spcAft>
                          <a:spcPts val="0"/>
                        </a:spcAft>
                        <a:buNone/>
                      </a:pPr>
                      <a:r>
                        <a:rPr lang="en-US" sz="1000" u="none" strike="noStrike" cap="none" dirty="0"/>
                        <a:t>(n = 960)</a:t>
                      </a:r>
                      <a:endParaRPr sz="1000" dirty="0"/>
                    </a:p>
                  </a:txBody>
                  <a:tcPr marL="91450" marR="91450" marT="45725" marB="45725"/>
                </a:tc>
                <a:tc>
                  <a:txBody>
                    <a:bodyPr/>
                    <a:lstStyle/>
                    <a:p>
                      <a:pPr marL="0" marR="0" lvl="0" indent="0" algn="ctr" rtl="0">
                        <a:spcBef>
                          <a:spcPts val="0"/>
                        </a:spcBef>
                        <a:spcAft>
                          <a:spcPts val="0"/>
                        </a:spcAft>
                        <a:buNone/>
                      </a:pPr>
                      <a:r>
                        <a:rPr lang="en-US" sz="1000" u="none" strike="noStrike" cap="none" dirty="0"/>
                        <a:t>258</a:t>
                      </a:r>
                      <a:endParaRPr sz="800" dirty="0"/>
                    </a:p>
                    <a:p>
                      <a:pPr marL="0" marR="0" lvl="0" indent="0" algn="ctr" rtl="0">
                        <a:spcBef>
                          <a:spcPts val="0"/>
                        </a:spcBef>
                        <a:spcAft>
                          <a:spcPts val="0"/>
                        </a:spcAft>
                        <a:buNone/>
                      </a:pPr>
                      <a:r>
                        <a:rPr lang="en-US" sz="1000" u="none" strike="noStrike" cap="none" dirty="0"/>
                        <a:t>(26.9%)</a:t>
                      </a:r>
                      <a:endParaRPr sz="800" dirty="0"/>
                    </a:p>
                  </a:txBody>
                  <a:tcPr marL="91450" marR="91450" marT="45725" marB="45725"/>
                </a:tc>
                <a:tc>
                  <a:txBody>
                    <a:bodyPr/>
                    <a:lstStyle/>
                    <a:p>
                      <a:pPr marL="0" marR="0" lvl="0" indent="0" algn="ctr" rtl="0">
                        <a:spcBef>
                          <a:spcPts val="0"/>
                        </a:spcBef>
                        <a:spcAft>
                          <a:spcPts val="0"/>
                        </a:spcAft>
                        <a:buNone/>
                      </a:pPr>
                      <a:r>
                        <a:rPr lang="en-US" sz="1000" u="none" strike="noStrike" cap="none" dirty="0"/>
                        <a:t>48</a:t>
                      </a:r>
                      <a:endParaRPr sz="800" dirty="0"/>
                    </a:p>
                    <a:p>
                      <a:pPr marL="0" marR="0" lvl="0" indent="0" algn="ctr" rtl="0">
                        <a:spcBef>
                          <a:spcPts val="0"/>
                        </a:spcBef>
                        <a:spcAft>
                          <a:spcPts val="0"/>
                        </a:spcAft>
                        <a:buNone/>
                      </a:pPr>
                      <a:r>
                        <a:rPr lang="en-US" sz="1000" u="none" strike="noStrike" cap="none" dirty="0"/>
                        <a:t>(5%)</a:t>
                      </a:r>
                      <a:endParaRPr sz="800" dirty="0"/>
                    </a:p>
                  </a:txBody>
                  <a:tcPr marL="91450" marR="91450" marT="45725" marB="45725"/>
                </a:tc>
                <a:tc>
                  <a:txBody>
                    <a:bodyPr/>
                    <a:lstStyle/>
                    <a:p>
                      <a:pPr marL="0" marR="0" lvl="0" indent="0" algn="ctr" rtl="0">
                        <a:spcBef>
                          <a:spcPts val="0"/>
                        </a:spcBef>
                        <a:spcAft>
                          <a:spcPts val="0"/>
                        </a:spcAft>
                        <a:buNone/>
                      </a:pPr>
                      <a:r>
                        <a:rPr lang="en-US" sz="1000" u="none" strike="noStrike" cap="none" dirty="0"/>
                        <a:t>22</a:t>
                      </a:r>
                      <a:endParaRPr sz="800" dirty="0"/>
                    </a:p>
                    <a:p>
                      <a:pPr marL="0" marR="0" lvl="0" indent="0" algn="ctr" rtl="0">
                        <a:spcBef>
                          <a:spcPts val="0"/>
                        </a:spcBef>
                        <a:spcAft>
                          <a:spcPts val="0"/>
                        </a:spcAft>
                        <a:buNone/>
                      </a:pPr>
                      <a:r>
                        <a:rPr lang="en-US" sz="1000" u="none" strike="noStrike" cap="none" dirty="0"/>
                        <a:t>(2.29%)</a:t>
                      </a:r>
                      <a:endParaRPr sz="800" dirty="0"/>
                    </a:p>
                  </a:txBody>
                  <a:tcPr marL="91450" marR="91450" marT="45725" marB="45725"/>
                </a:tc>
                <a:tc>
                  <a:txBody>
                    <a:bodyPr/>
                    <a:lstStyle/>
                    <a:p>
                      <a:pPr marL="0" marR="0" lvl="0" indent="0" algn="ctr" rtl="0">
                        <a:spcBef>
                          <a:spcPts val="0"/>
                        </a:spcBef>
                        <a:spcAft>
                          <a:spcPts val="0"/>
                        </a:spcAft>
                        <a:buNone/>
                      </a:pPr>
                      <a:r>
                        <a:rPr lang="en-US" sz="1000" u="none" strike="noStrike" cap="none" dirty="0"/>
                        <a:t>50</a:t>
                      </a:r>
                      <a:endParaRPr sz="800" dirty="0"/>
                    </a:p>
                    <a:p>
                      <a:pPr marL="0" marR="0" lvl="0" indent="0" algn="ctr" rtl="0">
                        <a:spcBef>
                          <a:spcPts val="0"/>
                        </a:spcBef>
                        <a:spcAft>
                          <a:spcPts val="0"/>
                        </a:spcAft>
                        <a:buNone/>
                      </a:pPr>
                      <a:r>
                        <a:rPr lang="en-US" sz="1000" u="none" strike="noStrike" cap="none" dirty="0"/>
                        <a:t>(5.21%)</a:t>
                      </a:r>
                      <a:endParaRPr sz="800" dirty="0"/>
                    </a:p>
                  </a:txBody>
                  <a:tcPr marL="91450" marR="91450" marT="45725" marB="45725"/>
                </a:tc>
                <a:extLst>
                  <a:ext uri="{0D108BD9-81ED-4DB2-BD59-A6C34878D82A}">
                    <a16:rowId xmlns:a16="http://schemas.microsoft.com/office/drawing/2014/main" val="10002"/>
                  </a:ext>
                </a:extLst>
              </a:tr>
              <a:tr h="565183">
                <a:tc>
                  <a:txBody>
                    <a:bodyPr/>
                    <a:lstStyle/>
                    <a:p>
                      <a:pPr marL="0" marR="0" lvl="0" indent="0" algn="ctr" rtl="0">
                        <a:spcBef>
                          <a:spcPts val="0"/>
                        </a:spcBef>
                        <a:spcAft>
                          <a:spcPts val="0"/>
                        </a:spcAft>
                        <a:buNone/>
                      </a:pPr>
                      <a:r>
                        <a:rPr lang="en-US" sz="1000" u="none" strike="noStrike" cap="none" dirty="0" err="1"/>
                        <a:t>ChiSq</a:t>
                      </a:r>
                      <a:r>
                        <a:rPr lang="en-US" sz="1000" u="none" strike="noStrike" cap="none" dirty="0"/>
                        <a:t>-value</a:t>
                      </a:r>
                      <a:r>
                        <a:rPr lang="en-US" sz="1000" u="none" strike="noStrike" cap="none" baseline="0" dirty="0"/>
                        <a:t> (p-value)</a:t>
                      </a:r>
                      <a:endParaRPr lang="mr-IN" sz="1000" dirty="0"/>
                    </a:p>
                    <a:p>
                      <a:pPr marL="0" marR="0" lvl="0" indent="0" algn="ctr" rtl="0">
                        <a:spcBef>
                          <a:spcPts val="0"/>
                        </a:spcBef>
                        <a:spcAft>
                          <a:spcPts val="0"/>
                        </a:spcAft>
                        <a:buNone/>
                      </a:pPr>
                      <a:endParaRPr sz="1000" dirty="0"/>
                    </a:p>
                  </a:txBody>
                  <a:tcPr marL="91450" marR="91450" marT="45725" marB="45725"/>
                </a:tc>
                <a:tc>
                  <a:txBody>
                    <a:bodyPr/>
                    <a:lstStyle/>
                    <a:p>
                      <a:pPr marL="0" marR="0" lvl="0" indent="0" algn="ctr" rtl="0">
                        <a:spcBef>
                          <a:spcPts val="0"/>
                        </a:spcBef>
                        <a:spcAft>
                          <a:spcPts val="0"/>
                        </a:spcAft>
                        <a:buNone/>
                      </a:pPr>
                      <a:r>
                        <a:rPr lang="en-US" sz="1000" dirty="0"/>
                        <a:t>93.1</a:t>
                      </a:r>
                    </a:p>
                    <a:p>
                      <a:pPr marL="0" marR="0" lvl="0" indent="0" algn="ctr" rtl="0">
                        <a:spcBef>
                          <a:spcPts val="0"/>
                        </a:spcBef>
                        <a:spcAft>
                          <a:spcPts val="0"/>
                        </a:spcAft>
                        <a:buNone/>
                      </a:pPr>
                      <a:r>
                        <a:rPr lang="en-US" sz="1000" dirty="0"/>
                        <a:t>(5.06E-22)</a:t>
                      </a:r>
                      <a:endParaRPr sz="1000" dirty="0"/>
                    </a:p>
                  </a:txBody>
                  <a:tcPr marL="91450" marR="91450" marT="45725" marB="45725"/>
                </a:tc>
                <a:tc>
                  <a:txBody>
                    <a:bodyPr/>
                    <a:lstStyle/>
                    <a:p>
                      <a:pPr marL="0" marR="0" lvl="0" indent="0" algn="ctr" rtl="0">
                        <a:spcBef>
                          <a:spcPts val="0"/>
                        </a:spcBef>
                        <a:spcAft>
                          <a:spcPts val="0"/>
                        </a:spcAft>
                        <a:buNone/>
                      </a:pPr>
                      <a:r>
                        <a:rPr lang="en-US" sz="1000" dirty="0"/>
                        <a:t>8.99</a:t>
                      </a:r>
                    </a:p>
                    <a:p>
                      <a:pPr marL="0" marR="0" lvl="0" indent="0" algn="ctr" rtl="0">
                        <a:spcBef>
                          <a:spcPts val="0"/>
                        </a:spcBef>
                        <a:spcAft>
                          <a:spcPts val="0"/>
                        </a:spcAft>
                        <a:buNone/>
                      </a:pPr>
                      <a:r>
                        <a:rPr lang="en-US" sz="1000" dirty="0"/>
                        <a:t>(0.00271)</a:t>
                      </a:r>
                      <a:endParaRPr sz="1000" dirty="0"/>
                    </a:p>
                  </a:txBody>
                  <a:tcPr marL="91450" marR="91450" marT="45725" marB="45725"/>
                </a:tc>
                <a:tc>
                  <a:txBody>
                    <a:bodyPr/>
                    <a:lstStyle/>
                    <a:p>
                      <a:pPr marL="0" marR="0" lvl="0" indent="0" algn="ctr" rtl="0">
                        <a:spcBef>
                          <a:spcPts val="0"/>
                        </a:spcBef>
                        <a:spcAft>
                          <a:spcPts val="0"/>
                        </a:spcAft>
                        <a:buNone/>
                      </a:pPr>
                      <a:r>
                        <a:rPr lang="en-US" sz="1000" dirty="0"/>
                        <a:t>14</a:t>
                      </a:r>
                    </a:p>
                    <a:p>
                      <a:pPr marL="0" marR="0" lvl="0" indent="0" algn="ctr" rtl="0">
                        <a:spcBef>
                          <a:spcPts val="0"/>
                        </a:spcBef>
                        <a:spcAft>
                          <a:spcPts val="0"/>
                        </a:spcAft>
                        <a:buNone/>
                      </a:pPr>
                      <a:r>
                        <a:rPr lang="en-US" sz="1000" dirty="0"/>
                        <a:t>(0.000187)</a:t>
                      </a:r>
                      <a:endParaRPr sz="1000" dirty="0"/>
                    </a:p>
                  </a:txBody>
                  <a:tcPr marL="91450" marR="91450" marT="45725" marB="45725"/>
                </a:tc>
                <a:tc>
                  <a:txBody>
                    <a:bodyPr/>
                    <a:lstStyle/>
                    <a:p>
                      <a:pPr marL="0" marR="0" lvl="0" indent="0" algn="ctr" rtl="0">
                        <a:spcBef>
                          <a:spcPts val="0"/>
                        </a:spcBef>
                        <a:spcAft>
                          <a:spcPts val="0"/>
                        </a:spcAft>
                        <a:buNone/>
                      </a:pPr>
                      <a:r>
                        <a:rPr lang="en-US" sz="1000" dirty="0"/>
                        <a:t>5.44</a:t>
                      </a:r>
                    </a:p>
                    <a:p>
                      <a:pPr marL="0" marR="0" lvl="0" indent="0" algn="ctr" rtl="0">
                        <a:spcBef>
                          <a:spcPts val="0"/>
                        </a:spcBef>
                        <a:spcAft>
                          <a:spcPts val="0"/>
                        </a:spcAft>
                        <a:buNone/>
                      </a:pPr>
                      <a:r>
                        <a:rPr lang="en-US" sz="1000" dirty="0"/>
                        <a:t>(0.0197)</a:t>
                      </a:r>
                      <a:endParaRPr sz="1000" dirty="0"/>
                    </a:p>
                  </a:txBody>
                  <a:tcPr marL="91450" marR="91450" marT="45725" marB="45725"/>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897418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3FE0E660-DA7A-4E39-8C53-4079A7C2B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23805"/>
            <a:ext cx="7800441" cy="5696020"/>
          </a:xfrm>
          <a:custGeom>
            <a:avLst/>
            <a:gdLst>
              <a:gd name="connsiteX0" fmla="*/ 0 w 7800441"/>
              <a:gd name="connsiteY0" fmla="*/ 0 h 5696020"/>
              <a:gd name="connsiteX1" fmla="*/ 7800441 w 7800441"/>
              <a:gd name="connsiteY1" fmla="*/ 0 h 5696020"/>
              <a:gd name="connsiteX2" fmla="*/ 5037161 w 7800441"/>
              <a:gd name="connsiteY2" fmla="*/ 5696020 h 5696020"/>
              <a:gd name="connsiteX3" fmla="*/ 0 w 7800441"/>
              <a:gd name="connsiteY3" fmla="*/ 5696020 h 5696020"/>
            </a:gdLst>
            <a:ahLst/>
            <a:cxnLst>
              <a:cxn ang="0">
                <a:pos x="connsiteX0" y="connsiteY0"/>
              </a:cxn>
              <a:cxn ang="0">
                <a:pos x="connsiteX1" y="connsiteY1"/>
              </a:cxn>
              <a:cxn ang="0">
                <a:pos x="connsiteX2" y="connsiteY2"/>
              </a:cxn>
              <a:cxn ang="0">
                <a:pos x="connsiteX3" y="connsiteY3"/>
              </a:cxn>
            </a:cxnLst>
            <a:rect l="l" t="t" r="r" b="b"/>
            <a:pathLst>
              <a:path w="7800441" h="5696020">
                <a:moveTo>
                  <a:pt x="0" y="0"/>
                </a:moveTo>
                <a:lnTo>
                  <a:pt x="7800441" y="0"/>
                </a:lnTo>
                <a:lnTo>
                  <a:pt x="5037161" y="5696020"/>
                </a:lnTo>
                <a:lnTo>
                  <a:pt x="0" y="569602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lumMod val="95000"/>
                </a:schemeClr>
              </a:solidFill>
            </a:endParaRPr>
          </a:p>
        </p:txBody>
      </p:sp>
      <p:sp>
        <p:nvSpPr>
          <p:cNvPr id="2" name="Title 1">
            <a:extLst>
              <a:ext uri="{FF2B5EF4-FFF2-40B4-BE49-F238E27FC236}">
                <a16:creationId xmlns:a16="http://schemas.microsoft.com/office/drawing/2014/main" id="{FCDF7ECD-AF67-1B4B-9EF3-C88D96E85DFF}"/>
              </a:ext>
            </a:extLst>
          </p:cNvPr>
          <p:cNvSpPr>
            <a:spLocks noGrp="1"/>
          </p:cNvSpPr>
          <p:nvPr>
            <p:ph type="title"/>
          </p:nvPr>
        </p:nvSpPr>
        <p:spPr>
          <a:xfrm>
            <a:off x="838200" y="914400"/>
            <a:ext cx="5111496" cy="1097280"/>
          </a:xfrm>
        </p:spPr>
        <p:txBody>
          <a:bodyPr vert="horz" lIns="91440" tIns="45720" rIns="91440" bIns="45720" rtlCol="0" anchor="ctr">
            <a:normAutofit/>
          </a:bodyPr>
          <a:lstStyle/>
          <a:p>
            <a:r>
              <a:rPr lang="en-US" sz="3700" kern="1200">
                <a:solidFill>
                  <a:srgbClr val="FFFFFF"/>
                </a:solidFill>
                <a:latin typeface="+mj-lt"/>
                <a:ea typeface="+mj-ea"/>
                <a:cs typeface="+mj-cs"/>
              </a:rPr>
              <a:t>Child Behavior Checklist</a:t>
            </a:r>
          </a:p>
        </p:txBody>
      </p:sp>
      <p:sp>
        <p:nvSpPr>
          <p:cNvPr id="14" name="Content Placeholder 13">
            <a:extLst>
              <a:ext uri="{FF2B5EF4-FFF2-40B4-BE49-F238E27FC236}">
                <a16:creationId xmlns:a16="http://schemas.microsoft.com/office/drawing/2014/main" id="{ED01B3F0-E9A7-496C-B986-61D02990982B}"/>
              </a:ext>
            </a:extLst>
          </p:cNvPr>
          <p:cNvSpPr>
            <a:spLocks noGrp="1"/>
          </p:cNvSpPr>
          <p:nvPr>
            <p:ph sz="half" idx="1"/>
          </p:nvPr>
        </p:nvSpPr>
        <p:spPr>
          <a:xfrm>
            <a:off x="838201" y="2331720"/>
            <a:ext cx="4379976" cy="3547872"/>
          </a:xfrm>
        </p:spPr>
        <p:txBody>
          <a:bodyPr vert="horz" lIns="91440" tIns="45720" rIns="91440" bIns="45720" rtlCol="0" anchor="t">
            <a:normAutofit/>
          </a:bodyPr>
          <a:lstStyle/>
          <a:p>
            <a:r>
              <a:rPr lang="en-US" sz="2000" b="1">
                <a:solidFill>
                  <a:srgbClr val="FFFFFF"/>
                </a:solidFill>
              </a:rPr>
              <a:t>Syndrome scales </a:t>
            </a:r>
            <a:r>
              <a:rPr lang="en-US" sz="2000">
                <a:solidFill>
                  <a:srgbClr val="FFFFFF"/>
                </a:solidFill>
              </a:rPr>
              <a:t>reflect sets of co-occurring problems and each scale does not map onto a DSM diagnostic category. </a:t>
            </a:r>
          </a:p>
          <a:p>
            <a:r>
              <a:rPr lang="en-US" sz="2000" b="1">
                <a:solidFill>
                  <a:srgbClr val="FFFFFF"/>
                </a:solidFill>
              </a:rPr>
              <a:t>DSM-Oriented scales </a:t>
            </a:r>
            <a:r>
              <a:rPr lang="en-US" sz="2000">
                <a:solidFill>
                  <a:srgbClr val="FFFFFF"/>
                </a:solidFill>
              </a:rPr>
              <a:t>reflect a broad emotional or behavioral problem that correspond to a broad DSM diagnostic category </a:t>
            </a:r>
          </a:p>
        </p:txBody>
      </p:sp>
      <p:pic>
        <p:nvPicPr>
          <p:cNvPr id="8" name="Content Placeholder 7" descr="Chart, bar chart&#10;&#10;Description automatically generated">
            <a:extLst>
              <a:ext uri="{FF2B5EF4-FFF2-40B4-BE49-F238E27FC236}">
                <a16:creationId xmlns:a16="http://schemas.microsoft.com/office/drawing/2014/main" id="{96D18EF9-1155-F444-857D-0A05EB3B5B9E}"/>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2815" r="-1" b="14462"/>
          <a:stretch/>
        </p:blipFill>
        <p:spPr>
          <a:xfrm>
            <a:off x="6771119" y="523805"/>
            <a:ext cx="5420880" cy="2757819"/>
          </a:xfrm>
          <a:custGeom>
            <a:avLst/>
            <a:gdLst/>
            <a:ahLst/>
            <a:cxnLst/>
            <a:rect l="l" t="t" r="r" b="b"/>
            <a:pathLst>
              <a:path w="5420880" h="2757819">
                <a:moveTo>
                  <a:pt x="1277860" y="0"/>
                </a:moveTo>
                <a:lnTo>
                  <a:pt x="5420880" y="0"/>
                </a:lnTo>
                <a:lnTo>
                  <a:pt x="5420880" y="2757819"/>
                </a:lnTo>
                <a:lnTo>
                  <a:pt x="0" y="2757819"/>
                </a:lnTo>
                <a:close/>
              </a:path>
            </a:pathLst>
          </a:custGeom>
        </p:spPr>
      </p:pic>
      <p:pic>
        <p:nvPicPr>
          <p:cNvPr id="6" name="Content Placeholder 5" descr="Chart, bar chart&#10;&#10;Description automatically generated">
            <a:extLst>
              <a:ext uri="{FF2B5EF4-FFF2-40B4-BE49-F238E27FC236}">
                <a16:creationId xmlns:a16="http://schemas.microsoft.com/office/drawing/2014/main" id="{43A96499-C2D5-A948-BE45-A24B1AE6D92B}"/>
              </a:ext>
            </a:extLst>
          </p:cNvPr>
          <p:cNvPicPr>
            <a:picLocks noChangeAspect="1"/>
          </p:cNvPicPr>
          <p:nvPr/>
        </p:nvPicPr>
        <p:blipFill rotWithShape="1">
          <a:blip r:embed="rId4">
            <a:extLst>
              <a:ext uri="{28A0092B-C50C-407E-A947-70E740481C1C}">
                <a14:useLocalDpi xmlns:a14="http://schemas.microsoft.com/office/drawing/2010/main" val="0"/>
              </a:ext>
            </a:extLst>
          </a:blip>
          <a:srcRect r="-1" b="11032"/>
          <a:stretch/>
        </p:blipFill>
        <p:spPr>
          <a:xfrm>
            <a:off x="4791075" y="3463056"/>
            <a:ext cx="5038428" cy="2756769"/>
          </a:xfrm>
          <a:custGeom>
            <a:avLst/>
            <a:gdLst/>
            <a:ahLst/>
            <a:cxnLst/>
            <a:rect l="l" t="t" r="r" b="b"/>
            <a:pathLst>
              <a:path w="4570758" h="2500884">
                <a:moveTo>
                  <a:pt x="1717230" y="0"/>
                </a:moveTo>
                <a:lnTo>
                  <a:pt x="4570758" y="0"/>
                </a:lnTo>
                <a:lnTo>
                  <a:pt x="3411951" y="2500884"/>
                </a:lnTo>
                <a:lnTo>
                  <a:pt x="3405728" y="2500884"/>
                </a:lnTo>
                <a:lnTo>
                  <a:pt x="2215937" y="2500884"/>
                </a:lnTo>
                <a:lnTo>
                  <a:pt x="565892" y="2500884"/>
                </a:lnTo>
                <a:lnTo>
                  <a:pt x="0" y="2500884"/>
                </a:lnTo>
                <a:lnTo>
                  <a:pt x="0" y="2500883"/>
                </a:lnTo>
                <a:lnTo>
                  <a:pt x="552186" y="2500883"/>
                </a:lnTo>
                <a:lnTo>
                  <a:pt x="558423" y="2500883"/>
                </a:lnTo>
                <a:close/>
              </a:path>
            </a:pathLst>
          </a:custGeom>
        </p:spPr>
      </p:pic>
      <p:pic>
        <p:nvPicPr>
          <p:cNvPr id="10" name="Picture 9" descr="Chart, bar chart&#10;&#10;Description automatically generated">
            <a:extLst>
              <a:ext uri="{FF2B5EF4-FFF2-40B4-BE49-F238E27FC236}">
                <a16:creationId xmlns:a16="http://schemas.microsoft.com/office/drawing/2014/main" id="{3D28C0A5-BA46-CE4B-A93F-220BDF79A4AB}"/>
              </a:ext>
            </a:extLst>
          </p:cNvPr>
          <p:cNvPicPr>
            <a:picLocks noChangeAspect="1"/>
          </p:cNvPicPr>
          <p:nvPr/>
        </p:nvPicPr>
        <p:blipFill rotWithShape="1">
          <a:blip r:embed="rId5">
            <a:extLst>
              <a:ext uri="{28A0092B-C50C-407E-A947-70E740481C1C}">
                <a14:useLocalDpi xmlns:a14="http://schemas.microsoft.com/office/drawing/2010/main" val="0"/>
              </a:ext>
            </a:extLst>
          </a:blip>
          <a:srcRect l="2287" r="7180" b="-3"/>
          <a:stretch/>
        </p:blipFill>
        <p:spPr>
          <a:xfrm>
            <a:off x="8133963" y="3463056"/>
            <a:ext cx="4058036" cy="2756769"/>
          </a:xfrm>
          <a:custGeom>
            <a:avLst/>
            <a:gdLst/>
            <a:ahLst/>
            <a:cxnLst/>
            <a:rect l="l" t="t" r="r" b="b"/>
            <a:pathLst>
              <a:path w="4058036" h="2756769">
                <a:moveTo>
                  <a:pt x="1892933" y="0"/>
                </a:moveTo>
                <a:lnTo>
                  <a:pt x="4058036" y="0"/>
                </a:lnTo>
                <a:lnTo>
                  <a:pt x="4058036" y="2756769"/>
                </a:lnTo>
                <a:lnTo>
                  <a:pt x="0" y="2756769"/>
                </a:lnTo>
                <a:lnTo>
                  <a:pt x="0" y="2756768"/>
                </a:lnTo>
                <a:lnTo>
                  <a:pt x="608684" y="2756768"/>
                </a:lnTo>
                <a:lnTo>
                  <a:pt x="615560" y="2756768"/>
                </a:lnTo>
                <a:close/>
              </a:path>
            </a:pathLst>
          </a:custGeom>
        </p:spPr>
      </p:pic>
    </p:spTree>
    <p:extLst>
      <p:ext uri="{BB962C8B-B14F-4D97-AF65-F5344CB8AC3E}">
        <p14:creationId xmlns:p14="http://schemas.microsoft.com/office/powerpoint/2010/main" val="8952119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BA08428-AA77-479F-83BF-714C8F8538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CD1EA40-7116-4FCB-9369-70F29FAA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3" y="1"/>
            <a:ext cx="12199883" cy="3233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F41CD4-1F1E-9C4C-9400-441B19B3BFC7}"/>
              </a:ext>
            </a:extLst>
          </p:cNvPr>
          <p:cNvSpPr>
            <a:spLocks noGrp="1"/>
          </p:cNvSpPr>
          <p:nvPr>
            <p:ph type="title"/>
          </p:nvPr>
        </p:nvSpPr>
        <p:spPr>
          <a:xfrm>
            <a:off x="1166648" y="721805"/>
            <a:ext cx="5083681" cy="2147520"/>
          </a:xfrm>
        </p:spPr>
        <p:txBody>
          <a:bodyPr vert="horz" lIns="91440" tIns="45720" rIns="91440" bIns="45720" rtlCol="0" anchor="ctr" anchorCtr="1">
            <a:normAutofit/>
          </a:bodyPr>
          <a:lstStyle/>
          <a:p>
            <a:r>
              <a:rPr lang="en-US" sz="4200" kern="1200">
                <a:solidFill>
                  <a:schemeClr val="tx1"/>
                </a:solidFill>
                <a:latin typeface="+mj-lt"/>
                <a:ea typeface="+mj-ea"/>
                <a:cs typeface="+mj-cs"/>
              </a:rPr>
              <a:t>ACEs and PTSD symptoms </a:t>
            </a:r>
            <a:br>
              <a:rPr lang="en-US" sz="4200" kern="1200">
                <a:solidFill>
                  <a:schemeClr val="tx1"/>
                </a:solidFill>
                <a:latin typeface="+mj-lt"/>
                <a:ea typeface="+mj-ea"/>
                <a:cs typeface="+mj-cs"/>
              </a:rPr>
            </a:br>
            <a:r>
              <a:rPr lang="en-US" sz="4200" kern="1200">
                <a:solidFill>
                  <a:schemeClr val="tx1"/>
                </a:solidFill>
                <a:latin typeface="+mj-lt"/>
                <a:ea typeface="+mj-ea"/>
                <a:cs typeface="+mj-cs"/>
              </a:rPr>
              <a:t>between groups</a:t>
            </a:r>
          </a:p>
        </p:txBody>
      </p:sp>
      <p:sp>
        <p:nvSpPr>
          <p:cNvPr id="25" name="Rectangle 24">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F2C9D811-52F9-4605-AA6B-959FA39FCA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7763256" y="73152"/>
            <a:chExt cx="1178966" cy="232963"/>
          </a:xfrm>
        </p:grpSpPr>
        <p:sp>
          <p:nvSpPr>
            <p:cNvPr id="28" name="Rectangle 64">
              <a:extLst>
                <a:ext uri="{FF2B5EF4-FFF2-40B4-BE49-F238E27FC236}">
                  <a16:creationId xmlns:a16="http://schemas.microsoft.com/office/drawing/2014/main" id="{82CCA4BF-1607-4DC4-AA3F-59A50EA61D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FFCFEDF7-2503-4196-B5A4-0CC0A0D5EA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376A52EA-A2E9-4F61-9668-A59762D1B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6400F533-FEF3-4685-B9B5-9EE5DBA3F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F703FD24-A3DC-45EA-B3E2-53C759AB6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7A38E19C-1E79-4D33-8B7E-BAB2D74705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CE30A0C9-C855-4901-89F1-AEC10CA876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C653C1B0-18BA-47BE-A208-0CD3033029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3833FC49-54E2-48EA-A180-22FE524169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94EE6DA9-38C7-42E3-AF87-E9B5C64E79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4">
              <a:extLst>
                <a:ext uri="{FF2B5EF4-FFF2-40B4-BE49-F238E27FC236}">
                  <a16:creationId xmlns:a16="http://schemas.microsoft.com/office/drawing/2014/main" id="{0D1C8302-4AC2-4892-909D-C573DD8475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6">
              <a:extLst>
                <a:ext uri="{FF2B5EF4-FFF2-40B4-BE49-F238E27FC236}">
                  <a16:creationId xmlns:a16="http://schemas.microsoft.com/office/drawing/2014/main" id="{A78E8263-F8AF-405C-81F3-57280435E3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4">
              <a:extLst>
                <a:ext uri="{FF2B5EF4-FFF2-40B4-BE49-F238E27FC236}">
                  <a16:creationId xmlns:a16="http://schemas.microsoft.com/office/drawing/2014/main" id="{8657258F-DE53-4042-9246-8E64F71C7F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6">
              <a:extLst>
                <a:ext uri="{FF2B5EF4-FFF2-40B4-BE49-F238E27FC236}">
                  <a16:creationId xmlns:a16="http://schemas.microsoft.com/office/drawing/2014/main" id="{3D224DDF-6367-4058-8C02-B6243A66C6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4">
              <a:extLst>
                <a:ext uri="{FF2B5EF4-FFF2-40B4-BE49-F238E27FC236}">
                  <a16:creationId xmlns:a16="http://schemas.microsoft.com/office/drawing/2014/main" id="{57FDD23D-5B19-4CA9-BEAD-6E1771A54D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6">
              <a:extLst>
                <a:ext uri="{FF2B5EF4-FFF2-40B4-BE49-F238E27FC236}">
                  <a16:creationId xmlns:a16="http://schemas.microsoft.com/office/drawing/2014/main" id="{FE3ABE1F-9941-4E30-912E-FD1F7A4A5D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64">
              <a:extLst>
                <a:ext uri="{FF2B5EF4-FFF2-40B4-BE49-F238E27FC236}">
                  <a16:creationId xmlns:a16="http://schemas.microsoft.com/office/drawing/2014/main" id="{0FDA1DC7-84C5-4ABE-AF8C-1005884AD3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6">
              <a:extLst>
                <a:ext uri="{FF2B5EF4-FFF2-40B4-BE49-F238E27FC236}">
                  <a16:creationId xmlns:a16="http://schemas.microsoft.com/office/drawing/2014/main" id="{E7F2CA86-DC7A-49C7-803B-048B2CFF72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4">
              <a:extLst>
                <a:ext uri="{FF2B5EF4-FFF2-40B4-BE49-F238E27FC236}">
                  <a16:creationId xmlns:a16="http://schemas.microsoft.com/office/drawing/2014/main" id="{765AC3F3-0375-48CC-8E94-8F7EBE568F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6">
              <a:extLst>
                <a:ext uri="{FF2B5EF4-FFF2-40B4-BE49-F238E27FC236}">
                  <a16:creationId xmlns:a16="http://schemas.microsoft.com/office/drawing/2014/main" id="{7A256E40-9A94-427C-A900-3007BF2748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Rectangle 48">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descr="Chart&#10;&#10;Description automatically generated">
            <a:extLst>
              <a:ext uri="{FF2B5EF4-FFF2-40B4-BE49-F238E27FC236}">
                <a16:creationId xmlns:a16="http://schemas.microsoft.com/office/drawing/2014/main" id="{477A7136-84C7-C146-AEF3-503A24840DFD}"/>
              </a:ext>
            </a:extLst>
          </p:cNvPr>
          <p:cNvPicPr>
            <a:picLocks noChangeAspect="1"/>
          </p:cNvPicPr>
          <p:nvPr/>
        </p:nvPicPr>
        <p:blipFill rotWithShape="1">
          <a:blip r:embed="rId3">
            <a:extLst>
              <a:ext uri="{28A0092B-C50C-407E-A947-70E740481C1C}">
                <a14:useLocalDpi xmlns:a14="http://schemas.microsoft.com/office/drawing/2010/main" val="0"/>
              </a:ext>
            </a:extLst>
          </a:blip>
          <a:srcRect t="1831" r="-1" b="-1"/>
          <a:stretch/>
        </p:blipFill>
        <p:spPr>
          <a:xfrm>
            <a:off x="6813843" y="427003"/>
            <a:ext cx="4892040" cy="2953512"/>
          </a:xfrm>
          <a:prstGeom prst="rect">
            <a:avLst/>
          </a:prstGeom>
        </p:spPr>
      </p:pic>
      <p:sp>
        <p:nvSpPr>
          <p:cNvPr id="18" name="Content Placeholder 17">
            <a:extLst>
              <a:ext uri="{FF2B5EF4-FFF2-40B4-BE49-F238E27FC236}">
                <a16:creationId xmlns:a16="http://schemas.microsoft.com/office/drawing/2014/main" id="{FF5A810D-1325-492D-B1FD-CD020EE3E7A1}"/>
              </a:ext>
            </a:extLst>
          </p:cNvPr>
          <p:cNvSpPr>
            <a:spLocks noGrp="1"/>
          </p:cNvSpPr>
          <p:nvPr>
            <p:ph sz="half" idx="1"/>
          </p:nvPr>
        </p:nvSpPr>
        <p:spPr>
          <a:xfrm>
            <a:off x="1166649" y="3531476"/>
            <a:ext cx="5083680" cy="3034862"/>
          </a:xfrm>
        </p:spPr>
        <p:txBody>
          <a:bodyPr vert="horz" lIns="91440" tIns="45720" rIns="91440" bIns="45720" rtlCol="0" anchor="ctr">
            <a:normAutofit/>
          </a:bodyPr>
          <a:lstStyle/>
          <a:p>
            <a:endParaRPr lang="en-US" sz="1800"/>
          </a:p>
        </p:txBody>
      </p:sp>
      <p:pic>
        <p:nvPicPr>
          <p:cNvPr id="14" name="Content Placeholder 13" descr="Chart, bar chart&#10;&#10;Description automatically generated">
            <a:extLst>
              <a:ext uri="{FF2B5EF4-FFF2-40B4-BE49-F238E27FC236}">
                <a16:creationId xmlns:a16="http://schemas.microsoft.com/office/drawing/2014/main" id="{EF5581FD-F9CF-264A-8A6B-9D0AD326B845}"/>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r="-1" b="1830"/>
          <a:stretch/>
        </p:blipFill>
        <p:spPr>
          <a:xfrm>
            <a:off x="6813843" y="3612826"/>
            <a:ext cx="4892040" cy="2953512"/>
          </a:xfrm>
          <a:prstGeom prst="rect">
            <a:avLst/>
          </a:prstGeom>
        </p:spPr>
      </p:pic>
    </p:spTree>
    <p:extLst>
      <p:ext uri="{BB962C8B-B14F-4D97-AF65-F5344CB8AC3E}">
        <p14:creationId xmlns:p14="http://schemas.microsoft.com/office/powerpoint/2010/main" val="836486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A1CF-4739-9B4D-A735-E7724F626AB1}"/>
              </a:ext>
            </a:extLst>
          </p:cNvPr>
          <p:cNvSpPr>
            <a:spLocks noGrp="1"/>
          </p:cNvSpPr>
          <p:nvPr>
            <p:ph type="title"/>
          </p:nvPr>
        </p:nvSpPr>
        <p:spPr>
          <a:xfrm>
            <a:off x="804672" y="964692"/>
            <a:ext cx="3066937" cy="1188720"/>
          </a:xfrm>
        </p:spPr>
        <p:txBody>
          <a:bodyPr vert="horz" lIns="274320" tIns="182880" rIns="274320" bIns="182880" rtlCol="0" anchorCtr="1">
            <a:normAutofit/>
          </a:bodyPr>
          <a:lstStyle/>
          <a:p>
            <a:r>
              <a:rPr lang="en-US"/>
              <a:t>IQ &amp; ACEs</a:t>
            </a:r>
          </a:p>
        </p:txBody>
      </p:sp>
      <p:sp>
        <p:nvSpPr>
          <p:cNvPr id="18" name="Content Placeholder 17">
            <a:extLst>
              <a:ext uri="{FF2B5EF4-FFF2-40B4-BE49-F238E27FC236}">
                <a16:creationId xmlns:a16="http://schemas.microsoft.com/office/drawing/2014/main" id="{0EF22448-A7FD-486F-8E17-693BDDD7097A}"/>
              </a:ext>
            </a:extLst>
          </p:cNvPr>
          <p:cNvSpPr>
            <a:spLocks noGrp="1"/>
          </p:cNvSpPr>
          <p:nvPr>
            <p:ph idx="1"/>
          </p:nvPr>
        </p:nvSpPr>
        <p:spPr>
          <a:xfrm>
            <a:off x="803244" y="2638044"/>
            <a:ext cx="3063765" cy="3263206"/>
          </a:xfrm>
        </p:spPr>
        <p:txBody>
          <a:bodyPr>
            <a:normAutofit/>
          </a:bodyPr>
          <a:lstStyle/>
          <a:p>
            <a:r>
              <a:rPr lang="en-US" dirty="0"/>
              <a:t>NIHTBX Total used as covariate in all ACEs analyses</a:t>
            </a:r>
          </a:p>
        </p:txBody>
      </p:sp>
      <p:pic>
        <p:nvPicPr>
          <p:cNvPr id="9" name="Content Placeholder 8" descr="Chart, scatter chart&#10;&#10;Description automatically generated">
            <a:extLst>
              <a:ext uri="{FF2B5EF4-FFF2-40B4-BE49-F238E27FC236}">
                <a16:creationId xmlns:a16="http://schemas.microsoft.com/office/drawing/2014/main" id="{D78AFA81-998D-354D-9F45-3BF848253F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3366" y="1518150"/>
            <a:ext cx="6227064" cy="3829642"/>
          </a:xfrm>
          <a:prstGeom prst="rect">
            <a:avLst/>
          </a:prstGeom>
        </p:spPr>
      </p:pic>
    </p:spTree>
    <p:extLst>
      <p:ext uri="{BB962C8B-B14F-4D97-AF65-F5344CB8AC3E}">
        <p14:creationId xmlns:p14="http://schemas.microsoft.com/office/powerpoint/2010/main" val="13437771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8C8DD-7D54-8D43-B2B1-685A662402DE}"/>
              </a:ext>
            </a:extLst>
          </p:cNvPr>
          <p:cNvSpPr>
            <a:spLocks noGrp="1"/>
          </p:cNvSpPr>
          <p:nvPr>
            <p:ph type="title"/>
          </p:nvPr>
        </p:nvSpPr>
        <p:spPr>
          <a:xfrm>
            <a:off x="428018" y="284666"/>
            <a:ext cx="3578903" cy="4256512"/>
          </a:xfrm>
          <a:solidFill>
            <a:schemeClr val="bg1"/>
          </a:solidFill>
        </p:spPr>
        <p:txBody>
          <a:bodyPr anchor="ctr"/>
          <a:lstStyle/>
          <a:p>
            <a:r>
              <a:rPr lang="en-US" dirty="0"/>
              <a:t>More ACEs is associated with </a:t>
            </a:r>
            <a:br>
              <a:rPr lang="en-US" dirty="0"/>
            </a:br>
            <a:r>
              <a:rPr lang="en-US" dirty="0"/>
              <a:t>more PTSD Symptoms</a:t>
            </a:r>
          </a:p>
        </p:txBody>
      </p:sp>
      <p:sp>
        <p:nvSpPr>
          <p:cNvPr id="6" name="Rectangle 5">
            <a:extLst>
              <a:ext uri="{FF2B5EF4-FFF2-40B4-BE49-F238E27FC236}">
                <a16:creationId xmlns:a16="http://schemas.microsoft.com/office/drawing/2014/main" id="{51D4C20A-23C5-AA48-91B0-2D9C9B0EC83E}"/>
              </a:ext>
            </a:extLst>
          </p:cNvPr>
          <p:cNvSpPr/>
          <p:nvPr/>
        </p:nvSpPr>
        <p:spPr>
          <a:xfrm>
            <a:off x="2035533" y="5202384"/>
            <a:ext cx="2800953" cy="1189910"/>
          </a:xfrm>
          <a:prstGeom prst="rect">
            <a:avLst/>
          </a:prstGeom>
          <a:solidFill>
            <a:schemeClr val="accent4">
              <a:lumMod val="7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b="1" dirty="0"/>
              <a:t>Adverse Childhood Experiences</a:t>
            </a:r>
          </a:p>
        </p:txBody>
      </p:sp>
      <p:sp>
        <p:nvSpPr>
          <p:cNvPr id="7" name="Rectangle 6">
            <a:extLst>
              <a:ext uri="{FF2B5EF4-FFF2-40B4-BE49-F238E27FC236}">
                <a16:creationId xmlns:a16="http://schemas.microsoft.com/office/drawing/2014/main" id="{03FEDCB0-DCE3-6C40-BFB3-60FF10098118}"/>
              </a:ext>
            </a:extLst>
          </p:cNvPr>
          <p:cNvSpPr/>
          <p:nvPr/>
        </p:nvSpPr>
        <p:spPr>
          <a:xfrm>
            <a:off x="7416473" y="5202383"/>
            <a:ext cx="2800953" cy="1189905"/>
          </a:xfrm>
          <a:prstGeom prst="rect">
            <a:avLst/>
          </a:prstGeom>
          <a:solidFill>
            <a:schemeClr val="accent2">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t>PTSD Symptoms</a:t>
            </a:r>
          </a:p>
        </p:txBody>
      </p:sp>
      <p:cxnSp>
        <p:nvCxnSpPr>
          <p:cNvPr id="8" name="Straight Arrow Connector 7">
            <a:extLst>
              <a:ext uri="{FF2B5EF4-FFF2-40B4-BE49-F238E27FC236}">
                <a16:creationId xmlns:a16="http://schemas.microsoft.com/office/drawing/2014/main" id="{1AC26832-94EE-CC47-B70B-7CEE3D0D2F68}"/>
              </a:ext>
            </a:extLst>
          </p:cNvPr>
          <p:cNvCxnSpPr/>
          <p:nvPr/>
        </p:nvCxnSpPr>
        <p:spPr>
          <a:xfrm>
            <a:off x="4836486" y="5683647"/>
            <a:ext cx="2579987" cy="0"/>
          </a:xfrm>
          <a:prstGeom prst="straightConnector1">
            <a:avLst/>
          </a:prstGeom>
          <a:ln w="127000">
            <a:solidFill>
              <a:srgbClr val="F87269"/>
            </a:solidFill>
            <a:tailEnd type="triangle"/>
          </a:ln>
        </p:spPr>
        <p:style>
          <a:lnRef idx="3">
            <a:schemeClr val="accent1"/>
          </a:lnRef>
          <a:fillRef idx="0">
            <a:schemeClr val="accent1"/>
          </a:fillRef>
          <a:effectRef idx="2">
            <a:schemeClr val="accent1"/>
          </a:effectRef>
          <a:fontRef idx="minor">
            <a:schemeClr val="tx1"/>
          </a:fontRef>
        </p:style>
      </p:cxnSp>
      <p:cxnSp>
        <p:nvCxnSpPr>
          <p:cNvPr id="11" name="Straight Arrow Connector 10">
            <a:extLst>
              <a:ext uri="{FF2B5EF4-FFF2-40B4-BE49-F238E27FC236}">
                <a16:creationId xmlns:a16="http://schemas.microsoft.com/office/drawing/2014/main" id="{1AC26832-94EE-CC47-B70B-7CEE3D0D2F68}"/>
              </a:ext>
            </a:extLst>
          </p:cNvPr>
          <p:cNvCxnSpPr/>
          <p:nvPr/>
        </p:nvCxnSpPr>
        <p:spPr>
          <a:xfrm>
            <a:off x="4836486" y="5933323"/>
            <a:ext cx="2579987" cy="0"/>
          </a:xfrm>
          <a:prstGeom prst="straightConnector1">
            <a:avLst/>
          </a:prstGeom>
          <a:ln w="127000">
            <a:solidFill>
              <a:srgbClr val="00BFC4"/>
            </a:solidFill>
            <a:tailEnd type="triangle"/>
          </a:ln>
        </p:spPr>
        <p:style>
          <a:lnRef idx="3">
            <a:schemeClr val="accent1"/>
          </a:lnRef>
          <a:fillRef idx="0">
            <a:schemeClr val="accent1"/>
          </a:fillRef>
          <a:effectRef idx="2">
            <a:schemeClr val="accent1"/>
          </a:effectRef>
          <a:fontRef idx="minor">
            <a:schemeClr val="tx1"/>
          </a:fontRef>
        </p:style>
      </p:cxnSp>
      <p:sp>
        <p:nvSpPr>
          <p:cNvPr id="12" name="TextBox 11"/>
          <p:cNvSpPr txBox="1"/>
          <p:nvPr/>
        </p:nvSpPr>
        <p:spPr>
          <a:xfrm>
            <a:off x="5778229" y="5252939"/>
            <a:ext cx="857927" cy="461665"/>
          </a:xfrm>
          <a:prstGeom prst="rect">
            <a:avLst/>
          </a:prstGeom>
          <a:noFill/>
          <a:ln>
            <a:noFill/>
          </a:ln>
        </p:spPr>
        <p:txBody>
          <a:bodyPr wrap="none" rtlCol="0">
            <a:spAutoFit/>
          </a:bodyPr>
          <a:lstStyle/>
          <a:p>
            <a:r>
              <a:rPr lang="en-US" sz="2400" b="1" dirty="0">
                <a:solidFill>
                  <a:srgbClr val="F87269"/>
                </a:solidFill>
              </a:rPr>
              <a:t>ASD</a:t>
            </a:r>
          </a:p>
        </p:txBody>
      </p:sp>
      <p:sp>
        <p:nvSpPr>
          <p:cNvPr id="13" name="TextBox 12"/>
          <p:cNvSpPr txBox="1"/>
          <p:nvPr/>
        </p:nvSpPr>
        <p:spPr>
          <a:xfrm>
            <a:off x="5867997" y="5930629"/>
            <a:ext cx="652743" cy="461665"/>
          </a:xfrm>
          <a:prstGeom prst="rect">
            <a:avLst/>
          </a:prstGeom>
          <a:noFill/>
        </p:spPr>
        <p:txBody>
          <a:bodyPr wrap="none" rtlCol="0">
            <a:spAutoFit/>
          </a:bodyPr>
          <a:lstStyle/>
          <a:p>
            <a:r>
              <a:rPr lang="en-US" sz="2400" b="1" dirty="0">
                <a:solidFill>
                  <a:srgbClr val="00BFC4"/>
                </a:solidFill>
              </a:rPr>
              <a:t>TD</a:t>
            </a:r>
          </a:p>
        </p:txBody>
      </p:sp>
      <p:pic>
        <p:nvPicPr>
          <p:cNvPr id="5" name="Picture 4" descr="Chart, scatter chart&#10;&#10;Description automatically generated">
            <a:extLst>
              <a:ext uri="{FF2B5EF4-FFF2-40B4-BE49-F238E27FC236}">
                <a16:creationId xmlns:a16="http://schemas.microsoft.com/office/drawing/2014/main" id="{CB718B2C-DD7D-7D49-BD68-5E2A111F2E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8915" y="205854"/>
            <a:ext cx="7281029" cy="4458608"/>
          </a:xfrm>
          <a:prstGeom prst="rect">
            <a:avLst/>
          </a:prstGeom>
        </p:spPr>
      </p:pic>
    </p:spTree>
    <p:extLst>
      <p:ext uri="{BB962C8B-B14F-4D97-AF65-F5344CB8AC3E}">
        <p14:creationId xmlns:p14="http://schemas.microsoft.com/office/powerpoint/2010/main" val="786497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5A55B759-31A7-423C-9BC2-A8BC09FE9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F78796AF-79A0-47AC-BEFD-BFFC00F968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E53592E-640C-7B40-B8AD-BADEF6135568}"/>
              </a:ext>
            </a:extLst>
          </p:cNvPr>
          <p:cNvSpPr>
            <a:spLocks noGrp="1"/>
          </p:cNvSpPr>
          <p:nvPr>
            <p:ph type="title"/>
          </p:nvPr>
        </p:nvSpPr>
        <p:spPr>
          <a:xfrm>
            <a:off x="804672" y="338328"/>
            <a:ext cx="3877056" cy="2249424"/>
          </a:xfrm>
        </p:spPr>
        <p:txBody>
          <a:bodyPr vert="horz" lIns="91440" tIns="45720" rIns="91440" bIns="45720" rtlCol="0" anchor="b" anchorCtr="1">
            <a:normAutofit/>
          </a:bodyPr>
          <a:lstStyle/>
          <a:p>
            <a:r>
              <a:rPr lang="en-US" sz="4600"/>
              <a:t>Short Social Responsiveness Scale</a:t>
            </a:r>
          </a:p>
        </p:txBody>
      </p:sp>
      <p:pic>
        <p:nvPicPr>
          <p:cNvPr id="5" name="Content Placeholder 4" descr="Chart, scatter chart&#10;&#10;Description automatically generated">
            <a:extLst>
              <a:ext uri="{FF2B5EF4-FFF2-40B4-BE49-F238E27FC236}">
                <a16:creationId xmlns:a16="http://schemas.microsoft.com/office/drawing/2014/main" id="{AE1C9BD7-24CD-0149-824E-4EE16B19ED0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4389" r="-2" b="-2"/>
          <a:stretch/>
        </p:blipFill>
        <p:spPr>
          <a:xfrm>
            <a:off x="7239001" y="472712"/>
            <a:ext cx="4416894" cy="2325535"/>
          </a:xfrm>
          <a:prstGeom prst="rect">
            <a:avLst/>
          </a:prstGeom>
        </p:spPr>
      </p:pic>
      <p:pic>
        <p:nvPicPr>
          <p:cNvPr id="6" name="Content Placeholder 4" descr="Chart, scatter chart&#10;&#10;Description automatically generated">
            <a:extLst>
              <a:ext uri="{FF2B5EF4-FFF2-40B4-BE49-F238E27FC236}">
                <a16:creationId xmlns:a16="http://schemas.microsoft.com/office/drawing/2014/main" id="{E93A803C-211F-5348-9B77-F1C94E77BACB}"/>
              </a:ext>
            </a:extLst>
          </p:cNvPr>
          <p:cNvPicPr>
            <a:picLocks noChangeAspect="1"/>
          </p:cNvPicPr>
          <p:nvPr/>
        </p:nvPicPr>
        <p:blipFill rotWithShape="1">
          <a:blip r:embed="rId3">
            <a:extLst>
              <a:ext uri="{28A0092B-C50C-407E-A947-70E740481C1C}">
                <a14:useLocalDpi xmlns:a14="http://schemas.microsoft.com/office/drawing/2010/main" val="0"/>
              </a:ext>
            </a:extLst>
          </a:blip>
          <a:srcRect t="14209" r="3" b="3"/>
          <a:stretch/>
        </p:blipFill>
        <p:spPr>
          <a:xfrm>
            <a:off x="5953781" y="3225110"/>
            <a:ext cx="5702113" cy="3008503"/>
          </a:xfrm>
          <a:prstGeom prst="rect">
            <a:avLst/>
          </a:prstGeom>
        </p:spPr>
      </p:pic>
    </p:spTree>
    <p:extLst>
      <p:ext uri="{BB962C8B-B14F-4D97-AF65-F5344CB8AC3E}">
        <p14:creationId xmlns:p14="http://schemas.microsoft.com/office/powerpoint/2010/main" val="3448514381"/>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Moderating the relationship between ACEs and PTSD Symptoms</a:t>
            </a:r>
          </a:p>
        </p:txBody>
      </p:sp>
      <p:sp>
        <p:nvSpPr>
          <p:cNvPr id="40" name="Rectangle 39">
            <a:extLst>
              <a:ext uri="{FF2B5EF4-FFF2-40B4-BE49-F238E27FC236}">
                <a16:creationId xmlns:a16="http://schemas.microsoft.com/office/drawing/2014/main" id="{360CB27D-0591-6647-A6EC-26F51662B18B}"/>
              </a:ext>
            </a:extLst>
          </p:cNvPr>
          <p:cNvSpPr/>
          <p:nvPr/>
        </p:nvSpPr>
        <p:spPr>
          <a:xfrm>
            <a:off x="863184" y="5202416"/>
            <a:ext cx="2800953" cy="1189910"/>
          </a:xfrm>
          <a:prstGeom prst="rect">
            <a:avLst/>
          </a:prstGeom>
          <a:solidFill>
            <a:schemeClr val="accent4">
              <a:lumMod val="7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b="1" dirty="0"/>
              <a:t>Adverse Childhood Experiences</a:t>
            </a:r>
          </a:p>
        </p:txBody>
      </p:sp>
      <p:sp>
        <p:nvSpPr>
          <p:cNvPr id="41" name="Rectangle 40">
            <a:extLst>
              <a:ext uri="{FF2B5EF4-FFF2-40B4-BE49-F238E27FC236}">
                <a16:creationId xmlns:a16="http://schemas.microsoft.com/office/drawing/2014/main" id="{071BE05C-666F-9B42-81C7-01DAE80BABD1}"/>
              </a:ext>
            </a:extLst>
          </p:cNvPr>
          <p:cNvSpPr/>
          <p:nvPr/>
        </p:nvSpPr>
        <p:spPr>
          <a:xfrm>
            <a:off x="8242924" y="5202421"/>
            <a:ext cx="2800953" cy="1189905"/>
          </a:xfrm>
          <a:prstGeom prst="rect">
            <a:avLst/>
          </a:prstGeom>
          <a:solidFill>
            <a:schemeClr val="accent2">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t>PTSD Symptoms</a:t>
            </a:r>
          </a:p>
        </p:txBody>
      </p:sp>
      <p:cxnSp>
        <p:nvCxnSpPr>
          <p:cNvPr id="42" name="Straight Arrow Connector 41">
            <a:extLst>
              <a:ext uri="{FF2B5EF4-FFF2-40B4-BE49-F238E27FC236}">
                <a16:creationId xmlns:a16="http://schemas.microsoft.com/office/drawing/2014/main" id="{B70179AF-7118-D842-8831-DB0655527B2E}"/>
              </a:ext>
            </a:extLst>
          </p:cNvPr>
          <p:cNvCxnSpPr>
            <a:cxnSpLocks/>
          </p:cNvCxnSpPr>
          <p:nvPr/>
        </p:nvCxnSpPr>
        <p:spPr>
          <a:xfrm>
            <a:off x="3664137" y="5643632"/>
            <a:ext cx="4578787" cy="0"/>
          </a:xfrm>
          <a:prstGeom prst="straightConnector1">
            <a:avLst/>
          </a:prstGeom>
          <a:ln w="127000">
            <a:solidFill>
              <a:srgbClr val="F87269"/>
            </a:solidFill>
            <a:tailEnd type="triangle"/>
          </a:ln>
        </p:spPr>
        <p:style>
          <a:lnRef idx="3">
            <a:schemeClr val="accent1"/>
          </a:lnRef>
          <a:fillRef idx="0">
            <a:schemeClr val="accent1"/>
          </a:fillRef>
          <a:effectRef idx="2">
            <a:schemeClr val="accent1"/>
          </a:effectRef>
          <a:fontRef idx="minor">
            <a:schemeClr val="tx1"/>
          </a:fontRef>
        </p:style>
      </p:cxnSp>
      <p:cxnSp>
        <p:nvCxnSpPr>
          <p:cNvPr id="43" name="Straight Arrow Connector 42">
            <a:extLst>
              <a:ext uri="{FF2B5EF4-FFF2-40B4-BE49-F238E27FC236}">
                <a16:creationId xmlns:a16="http://schemas.microsoft.com/office/drawing/2014/main" id="{6E8EA9C4-8BF4-AC4C-97B3-42565EA0A57E}"/>
              </a:ext>
            </a:extLst>
          </p:cNvPr>
          <p:cNvCxnSpPr>
            <a:cxnSpLocks/>
          </p:cNvCxnSpPr>
          <p:nvPr/>
        </p:nvCxnSpPr>
        <p:spPr>
          <a:xfrm>
            <a:off x="3664137" y="5893308"/>
            <a:ext cx="4578787" cy="0"/>
          </a:xfrm>
          <a:prstGeom prst="straightConnector1">
            <a:avLst/>
          </a:prstGeom>
          <a:ln w="127000">
            <a:solidFill>
              <a:srgbClr val="00BFC4"/>
            </a:solidFill>
            <a:tailEnd type="triangle"/>
          </a:ln>
        </p:spPr>
        <p:style>
          <a:lnRef idx="3">
            <a:schemeClr val="accent1"/>
          </a:lnRef>
          <a:fillRef idx="0">
            <a:schemeClr val="accent1"/>
          </a:fillRef>
          <a:effectRef idx="2">
            <a:schemeClr val="accent1"/>
          </a:effectRef>
          <a:fontRef idx="minor">
            <a:schemeClr val="tx1"/>
          </a:fontRef>
        </p:style>
      </p:cxnSp>
      <p:sp>
        <p:nvSpPr>
          <p:cNvPr id="44" name="TextBox 43">
            <a:extLst>
              <a:ext uri="{FF2B5EF4-FFF2-40B4-BE49-F238E27FC236}">
                <a16:creationId xmlns:a16="http://schemas.microsoft.com/office/drawing/2014/main" id="{FDFC906F-B7D2-1E49-A2CE-EED76951657C}"/>
              </a:ext>
            </a:extLst>
          </p:cNvPr>
          <p:cNvSpPr txBox="1"/>
          <p:nvPr/>
        </p:nvSpPr>
        <p:spPr>
          <a:xfrm>
            <a:off x="5536723" y="5212924"/>
            <a:ext cx="857927" cy="461665"/>
          </a:xfrm>
          <a:prstGeom prst="rect">
            <a:avLst/>
          </a:prstGeom>
          <a:noFill/>
          <a:ln>
            <a:noFill/>
          </a:ln>
        </p:spPr>
        <p:txBody>
          <a:bodyPr wrap="square" rtlCol="0">
            <a:spAutoFit/>
          </a:bodyPr>
          <a:lstStyle/>
          <a:p>
            <a:r>
              <a:rPr lang="en-US" sz="2400" b="1" dirty="0">
                <a:solidFill>
                  <a:srgbClr val="F87269"/>
                </a:solidFill>
              </a:rPr>
              <a:t>ASD</a:t>
            </a:r>
          </a:p>
        </p:txBody>
      </p:sp>
      <p:sp>
        <p:nvSpPr>
          <p:cNvPr id="45" name="TextBox 44">
            <a:extLst>
              <a:ext uri="{FF2B5EF4-FFF2-40B4-BE49-F238E27FC236}">
                <a16:creationId xmlns:a16="http://schemas.microsoft.com/office/drawing/2014/main" id="{A0D75519-38F9-4241-A5D2-AB64C18DCD63}"/>
              </a:ext>
            </a:extLst>
          </p:cNvPr>
          <p:cNvSpPr txBox="1"/>
          <p:nvPr/>
        </p:nvSpPr>
        <p:spPr>
          <a:xfrm>
            <a:off x="5626491" y="5890614"/>
            <a:ext cx="652743" cy="461665"/>
          </a:xfrm>
          <a:prstGeom prst="rect">
            <a:avLst/>
          </a:prstGeom>
          <a:noFill/>
        </p:spPr>
        <p:txBody>
          <a:bodyPr wrap="square" rtlCol="0">
            <a:spAutoFit/>
          </a:bodyPr>
          <a:lstStyle/>
          <a:p>
            <a:r>
              <a:rPr lang="en-US" sz="2400" b="1" dirty="0">
                <a:solidFill>
                  <a:srgbClr val="00BFC4"/>
                </a:solidFill>
              </a:rPr>
              <a:t>TD</a:t>
            </a:r>
          </a:p>
        </p:txBody>
      </p:sp>
      <p:cxnSp>
        <p:nvCxnSpPr>
          <p:cNvPr id="58" name="Straight Arrow Connector 57">
            <a:extLst>
              <a:ext uri="{FF2B5EF4-FFF2-40B4-BE49-F238E27FC236}">
                <a16:creationId xmlns:a16="http://schemas.microsoft.com/office/drawing/2014/main" id="{5EFAEB28-F07C-7043-A5D4-FB705AD2DBB2}"/>
              </a:ext>
            </a:extLst>
          </p:cNvPr>
          <p:cNvCxnSpPr>
            <a:cxnSpLocks/>
          </p:cNvCxnSpPr>
          <p:nvPr/>
        </p:nvCxnSpPr>
        <p:spPr>
          <a:xfrm>
            <a:off x="6548880" y="5065601"/>
            <a:ext cx="0" cy="825013"/>
          </a:xfrm>
          <a:prstGeom prst="straightConnector1">
            <a:avLst/>
          </a:prstGeom>
          <a:ln w="127000">
            <a:solidFill>
              <a:srgbClr val="00BFC4"/>
            </a:solidFill>
            <a:tailEnd type="oval"/>
          </a:ln>
        </p:spPr>
        <p:style>
          <a:lnRef idx="3">
            <a:schemeClr val="accent1"/>
          </a:lnRef>
          <a:fillRef idx="0">
            <a:schemeClr val="accent1"/>
          </a:fillRef>
          <a:effectRef idx="2">
            <a:schemeClr val="accent1"/>
          </a:effectRef>
          <a:fontRef idx="minor">
            <a:schemeClr val="tx1"/>
          </a:fontRef>
        </p:style>
      </p:cxnSp>
      <p:cxnSp>
        <p:nvCxnSpPr>
          <p:cNvPr id="60" name="Straight Arrow Connector 59">
            <a:extLst>
              <a:ext uri="{FF2B5EF4-FFF2-40B4-BE49-F238E27FC236}">
                <a16:creationId xmlns:a16="http://schemas.microsoft.com/office/drawing/2014/main" id="{C89CDC09-3B31-3D4C-AE0D-D79A98DB7FA9}"/>
              </a:ext>
            </a:extLst>
          </p:cNvPr>
          <p:cNvCxnSpPr>
            <a:cxnSpLocks/>
          </p:cNvCxnSpPr>
          <p:nvPr/>
        </p:nvCxnSpPr>
        <p:spPr>
          <a:xfrm>
            <a:off x="5297543" y="5065601"/>
            <a:ext cx="0" cy="578031"/>
          </a:xfrm>
          <a:prstGeom prst="straightConnector1">
            <a:avLst/>
          </a:prstGeom>
          <a:ln w="127000">
            <a:solidFill>
              <a:srgbClr val="F87269"/>
            </a:solidFill>
            <a:tailEnd type="oval"/>
          </a:ln>
        </p:spPr>
        <p:style>
          <a:lnRef idx="3">
            <a:schemeClr val="accent1"/>
          </a:lnRef>
          <a:fillRef idx="0">
            <a:schemeClr val="accent1"/>
          </a:fillRef>
          <a:effectRef idx="2">
            <a:schemeClr val="accent1"/>
          </a:effectRef>
          <a:fontRef idx="minor">
            <a:schemeClr val="tx1"/>
          </a:fontRef>
        </p:style>
      </p:cxnSp>
      <p:sp>
        <p:nvSpPr>
          <p:cNvPr id="18" name="Rectangle 17">
            <a:extLst>
              <a:ext uri="{FF2B5EF4-FFF2-40B4-BE49-F238E27FC236}">
                <a16:creationId xmlns:a16="http://schemas.microsoft.com/office/drawing/2014/main" id="{0F97590B-2590-3847-BD73-DD97901D0B25}"/>
              </a:ext>
            </a:extLst>
          </p:cNvPr>
          <p:cNvSpPr/>
          <p:nvPr/>
        </p:nvSpPr>
        <p:spPr>
          <a:xfrm>
            <a:off x="4899714" y="4230724"/>
            <a:ext cx="2187264" cy="858714"/>
          </a:xfrm>
          <a:prstGeom prst="rect">
            <a:avLst/>
          </a:prstGeom>
          <a:solidFill>
            <a:schemeClr val="accent1">
              <a:lumMod val="75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a:solidFill>
                  <a:schemeClr val="bg1"/>
                </a:solidFill>
              </a:rPr>
              <a:t>(Short) Social Responsiveness Scale</a:t>
            </a:r>
          </a:p>
        </p:txBody>
      </p:sp>
    </p:spTree>
    <p:extLst>
      <p:ext uri="{BB962C8B-B14F-4D97-AF65-F5344CB8AC3E}">
        <p14:creationId xmlns:p14="http://schemas.microsoft.com/office/powerpoint/2010/main" val="126790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8" presetClass="emph" presetSubtype="0" fill="hold" nodeType="clickEffect">
                                  <p:stCondLst>
                                    <p:cond delay="0"/>
                                  </p:stCondLst>
                                  <p:childTnLst>
                                    <p:animRot by="21600000">
                                      <p:cBhvr>
                                        <p:cTn id="12" dur="2000" fill="hold"/>
                                        <p:tgtEl>
                                          <p:spTgt spid="5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F812110C-454D-45D4-A43C-D268FC30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AAA1BA7-371D-F74C-831B-BF5F473FFD04}"/>
              </a:ext>
            </a:extLst>
          </p:cNvPr>
          <p:cNvSpPr>
            <a:spLocks noGrp="1"/>
          </p:cNvSpPr>
          <p:nvPr>
            <p:ph type="title"/>
          </p:nvPr>
        </p:nvSpPr>
        <p:spPr>
          <a:xfrm>
            <a:off x="1655064" y="365760"/>
            <a:ext cx="9363456" cy="1188720"/>
          </a:xfrm>
        </p:spPr>
        <p:txBody>
          <a:bodyPr>
            <a:normAutofit/>
          </a:bodyPr>
          <a:lstStyle/>
          <a:p>
            <a:r>
              <a:rPr lang="en-US"/>
              <a:t>Moderation by SSRS</a:t>
            </a:r>
          </a:p>
        </p:txBody>
      </p:sp>
      <p:sp>
        <p:nvSpPr>
          <p:cNvPr id="11" name="Freeform: Shape 10">
            <a:extLst>
              <a:ext uri="{FF2B5EF4-FFF2-40B4-BE49-F238E27FC236}">
                <a16:creationId xmlns:a16="http://schemas.microsoft.com/office/drawing/2014/main" id="{A3663F10-4AEF-432D-B195-513FD35391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E8AEFC5D-4625-4A90-904B-81C44B4AF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4" name="Content Placeholder 3">
            <a:extLst>
              <a:ext uri="{FF2B5EF4-FFF2-40B4-BE49-F238E27FC236}">
                <a16:creationId xmlns:a16="http://schemas.microsoft.com/office/drawing/2014/main" id="{A6DAD0B4-162F-E74A-B4EB-F660486798AB}"/>
              </a:ext>
            </a:extLst>
          </p:cNvPr>
          <p:cNvGraphicFramePr>
            <a:graphicFrameLocks noGrp="1"/>
          </p:cNvGraphicFramePr>
          <p:nvPr>
            <p:ph idx="1"/>
            <p:extLst>
              <p:ext uri="{D42A27DB-BD31-4B8C-83A1-F6EECF244321}">
                <p14:modId xmlns:p14="http://schemas.microsoft.com/office/powerpoint/2010/main" val="3609428080"/>
              </p:ext>
            </p:extLst>
          </p:nvPr>
        </p:nvGraphicFramePr>
        <p:xfrm>
          <a:off x="1655064" y="2176272"/>
          <a:ext cx="9363456" cy="404164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714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D4407-88BF-9E48-9609-04FE98FB8F6F}"/>
              </a:ext>
            </a:extLst>
          </p:cNvPr>
          <p:cNvSpPr>
            <a:spLocks noGrp="1"/>
          </p:cNvSpPr>
          <p:nvPr>
            <p:ph type="title"/>
          </p:nvPr>
        </p:nvSpPr>
        <p:spPr>
          <a:xfrm>
            <a:off x="841249" y="365760"/>
            <a:ext cx="9912072" cy="1188404"/>
          </a:xfrm>
          <a:prstGeom prst="ellipse">
            <a:avLst/>
          </a:prstGeom>
        </p:spPr>
        <p:txBody>
          <a:bodyPr>
            <a:normAutofit/>
          </a:bodyPr>
          <a:lstStyle/>
          <a:p>
            <a:r>
              <a:rPr lang="en-US"/>
              <a:t>Conclusions</a:t>
            </a:r>
          </a:p>
        </p:txBody>
      </p:sp>
      <p:sp>
        <p:nvSpPr>
          <p:cNvPr id="8" name="Freeform: Shape 7">
            <a:extLst>
              <a:ext uri="{FF2B5EF4-FFF2-40B4-BE49-F238E27FC236}">
                <a16:creationId xmlns:a16="http://schemas.microsoft.com/office/drawing/2014/main" id="{F0BC1D9E-4401-4EC0-88FD-ED103CB57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0670" y="2"/>
            <a:ext cx="1191330" cy="1511301"/>
          </a:xfrm>
          <a:custGeom>
            <a:avLst/>
            <a:gdLst>
              <a:gd name="connsiteX0" fmla="*/ 697617 w 1191330"/>
              <a:gd name="connsiteY0" fmla="*/ 0 h 1511301"/>
              <a:gd name="connsiteX1" fmla="*/ 1191330 w 1191330"/>
              <a:gd name="connsiteY1" fmla="*/ 0 h 1511301"/>
              <a:gd name="connsiteX2" fmla="*/ 1191330 w 1191330"/>
              <a:gd name="connsiteY2" fmla="*/ 1511301 h 1511301"/>
              <a:gd name="connsiteX3" fmla="*/ 0 w 1191330"/>
              <a:gd name="connsiteY3" fmla="*/ 1511301 h 1511301"/>
            </a:gdLst>
            <a:ahLst/>
            <a:cxnLst>
              <a:cxn ang="0">
                <a:pos x="connsiteX0" y="connsiteY0"/>
              </a:cxn>
              <a:cxn ang="0">
                <a:pos x="connsiteX1" y="connsiteY1"/>
              </a:cxn>
              <a:cxn ang="0">
                <a:pos x="connsiteX2" y="connsiteY2"/>
              </a:cxn>
              <a:cxn ang="0">
                <a:pos x="connsiteX3" y="connsiteY3"/>
              </a:cxn>
            </a:cxnLst>
            <a:rect l="l" t="t" r="r" b="b"/>
            <a:pathLst>
              <a:path w="1191330" h="1511301">
                <a:moveTo>
                  <a:pt x="697617" y="0"/>
                </a:moveTo>
                <a:lnTo>
                  <a:pt x="1191330" y="0"/>
                </a:lnTo>
                <a:lnTo>
                  <a:pt x="1191330" y="1511301"/>
                </a:lnTo>
                <a:lnTo>
                  <a:pt x="0" y="151130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6200B311-3585-4069-AAC6-CD443FA5B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3986" y="1690688"/>
            <a:ext cx="3668014" cy="5167312"/>
          </a:xfrm>
          <a:custGeom>
            <a:avLst/>
            <a:gdLst>
              <a:gd name="connsiteX0" fmla="*/ 2391664 w 3668014"/>
              <a:gd name="connsiteY0" fmla="*/ 0 h 5167312"/>
              <a:gd name="connsiteX1" fmla="*/ 3668014 w 3668014"/>
              <a:gd name="connsiteY1" fmla="*/ 0 h 5167312"/>
              <a:gd name="connsiteX2" fmla="*/ 3668014 w 3668014"/>
              <a:gd name="connsiteY2" fmla="*/ 5167312 h 5167312"/>
              <a:gd name="connsiteX3" fmla="*/ 0 w 3668014"/>
              <a:gd name="connsiteY3" fmla="*/ 5167312 h 5167312"/>
              <a:gd name="connsiteX4" fmla="*/ 2393879 w 3668014"/>
              <a:gd name="connsiteY4" fmla="*/ 952 h 5167312"/>
              <a:gd name="connsiteX5" fmla="*/ 2391664 w 3668014"/>
              <a:gd name="connsiteY5"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8014" h="5167312">
                <a:moveTo>
                  <a:pt x="2391664" y="0"/>
                </a:moveTo>
                <a:lnTo>
                  <a:pt x="3668014" y="0"/>
                </a:lnTo>
                <a:lnTo>
                  <a:pt x="3668014" y="5167312"/>
                </a:lnTo>
                <a:lnTo>
                  <a:pt x="0" y="5167312"/>
                </a:lnTo>
                <a:lnTo>
                  <a:pt x="2393879" y="952"/>
                </a:lnTo>
                <a:lnTo>
                  <a:pt x="2391664" y="952"/>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B0AAF7C9-094E-400C-A428-F6C2262F6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0688"/>
            <a:ext cx="10753320" cy="5167312"/>
          </a:xfrm>
          <a:custGeom>
            <a:avLst/>
            <a:gdLst>
              <a:gd name="connsiteX0" fmla="*/ 0 w 10753320"/>
              <a:gd name="connsiteY0" fmla="*/ 0 h 5167312"/>
              <a:gd name="connsiteX1" fmla="*/ 9680943 w 10753320"/>
              <a:gd name="connsiteY1" fmla="*/ 0 h 5167312"/>
              <a:gd name="connsiteX2" fmla="*/ 9680223 w 10753320"/>
              <a:gd name="connsiteY2" fmla="*/ 952 h 5167312"/>
              <a:gd name="connsiteX3" fmla="*/ 10753320 w 10753320"/>
              <a:gd name="connsiteY3" fmla="*/ 952 h 5167312"/>
              <a:gd name="connsiteX4" fmla="*/ 8359441 w 10753320"/>
              <a:gd name="connsiteY4" fmla="*/ 5167312 h 5167312"/>
              <a:gd name="connsiteX5" fmla="*/ 4821866 w 10753320"/>
              <a:gd name="connsiteY5" fmla="*/ 5167312 h 5167312"/>
              <a:gd name="connsiteX6" fmla="*/ 4821866 w 10753320"/>
              <a:gd name="connsiteY6" fmla="*/ 5166360 h 5167312"/>
              <a:gd name="connsiteX7" fmla="*/ 0 w 10753320"/>
              <a:gd name="connsiteY7" fmla="*/ 5166360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320" h="5167312">
                <a:moveTo>
                  <a:pt x="0" y="0"/>
                </a:moveTo>
                <a:lnTo>
                  <a:pt x="9680943" y="0"/>
                </a:lnTo>
                <a:lnTo>
                  <a:pt x="9680223" y="952"/>
                </a:lnTo>
                <a:lnTo>
                  <a:pt x="10753320" y="952"/>
                </a:lnTo>
                <a:lnTo>
                  <a:pt x="8359441" y="5167312"/>
                </a:lnTo>
                <a:lnTo>
                  <a:pt x="4821866" y="5167312"/>
                </a:lnTo>
                <a:lnTo>
                  <a:pt x="4821866" y="5166360"/>
                </a:lnTo>
                <a:lnTo>
                  <a:pt x="0" y="516636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7624F519-EC43-A549-BBEB-8A69209E2EBA}"/>
              </a:ext>
            </a:extLst>
          </p:cNvPr>
          <p:cNvSpPr>
            <a:spLocks noGrp="1"/>
          </p:cNvSpPr>
          <p:nvPr>
            <p:ph idx="1"/>
          </p:nvPr>
        </p:nvSpPr>
        <p:spPr>
          <a:xfrm>
            <a:off x="841248" y="2174358"/>
            <a:ext cx="7731642" cy="4045467"/>
          </a:xfrm>
        </p:spPr>
        <p:txBody>
          <a:bodyPr anchor="t">
            <a:normAutofit/>
          </a:bodyPr>
          <a:lstStyle/>
          <a:p>
            <a:r>
              <a:rPr lang="en-US" sz="2400">
                <a:solidFill>
                  <a:schemeClr val="bg1"/>
                </a:solidFill>
              </a:rPr>
              <a:t>The ABCD dataset confirms previous findings of more Adverse Childhood Experiences and more PTSD symptoms in individuals with ASD compared to matched TD youth.</a:t>
            </a:r>
          </a:p>
          <a:p>
            <a:r>
              <a:rPr lang="en-US" sz="2400">
                <a:solidFill>
                  <a:schemeClr val="bg1"/>
                </a:solidFill>
              </a:rPr>
              <a:t>Overall, the relationship between ACEs and PTSD symptoms is similar between ASD and TD youth.</a:t>
            </a:r>
          </a:p>
          <a:p>
            <a:r>
              <a:rPr lang="en-US" sz="2400">
                <a:solidFill>
                  <a:schemeClr val="bg1"/>
                </a:solidFill>
              </a:rPr>
              <a:t>In TD youth,  ADHD problems partially mediates the relationship between ACEs and PTSD.</a:t>
            </a:r>
          </a:p>
          <a:p>
            <a:r>
              <a:rPr lang="en-US" sz="2400">
                <a:solidFill>
                  <a:schemeClr val="bg1"/>
                </a:solidFill>
              </a:rPr>
              <a:t>In ASD and TD youth, social responsiveness moderates the relationship such that lower social skills is associated with greater PTSD symptoms per ACE</a:t>
            </a:r>
          </a:p>
        </p:txBody>
      </p:sp>
    </p:spTree>
    <p:extLst>
      <p:ext uri="{BB962C8B-B14F-4D97-AF65-F5344CB8AC3E}">
        <p14:creationId xmlns:p14="http://schemas.microsoft.com/office/powerpoint/2010/main" val="3600040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F812110C-454D-45D4-A43C-D268FC30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1655064" y="365760"/>
            <a:ext cx="9363456" cy="1188720"/>
          </a:xfrm>
        </p:spPr>
        <p:txBody>
          <a:bodyPr>
            <a:normAutofit/>
          </a:bodyPr>
          <a:lstStyle/>
          <a:p>
            <a:r>
              <a:rPr lang="en-US" dirty="0"/>
              <a:t>Future Direction </a:t>
            </a:r>
          </a:p>
        </p:txBody>
      </p:sp>
      <p:sp>
        <p:nvSpPr>
          <p:cNvPr id="11" name="Freeform: Shape 10">
            <a:extLst>
              <a:ext uri="{FF2B5EF4-FFF2-40B4-BE49-F238E27FC236}">
                <a16:creationId xmlns:a16="http://schemas.microsoft.com/office/drawing/2014/main" id="{A3663F10-4AEF-432D-B195-513FD35391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E8AEFC5D-4625-4A90-904B-81C44B4AF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Content Placeholder 2">
            <a:extLst>
              <a:ext uri="{FF2B5EF4-FFF2-40B4-BE49-F238E27FC236}">
                <a16:creationId xmlns:a16="http://schemas.microsoft.com/office/drawing/2014/main" id="{EAB61B3A-69FF-4122-9833-BFC0F43E3F1C}"/>
              </a:ext>
            </a:extLst>
          </p:cNvPr>
          <p:cNvGraphicFramePr>
            <a:graphicFrameLocks noGrp="1"/>
          </p:cNvGraphicFramePr>
          <p:nvPr>
            <p:ph idx="1"/>
            <p:extLst>
              <p:ext uri="{D42A27DB-BD31-4B8C-83A1-F6EECF244321}">
                <p14:modId xmlns:p14="http://schemas.microsoft.com/office/powerpoint/2010/main" val="3692592845"/>
              </p:ext>
            </p:extLst>
          </p:nvPr>
        </p:nvGraphicFramePr>
        <p:xfrm>
          <a:off x="1655064" y="2176272"/>
          <a:ext cx="9363456" cy="4041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77053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841404"/>
            <a:ext cx="7729728" cy="1188720"/>
          </a:xfrm>
        </p:spPr>
        <p:txBody>
          <a:bodyPr/>
          <a:lstStyle/>
          <a:p>
            <a:r>
              <a:rPr lang="en-US" dirty="0"/>
              <a:t>Introduction</a:t>
            </a:r>
          </a:p>
        </p:txBody>
      </p:sp>
      <p:sp>
        <p:nvSpPr>
          <p:cNvPr id="7" name="Text Placeholder 6"/>
          <p:cNvSpPr>
            <a:spLocks noGrp="1"/>
          </p:cNvSpPr>
          <p:nvPr>
            <p:ph type="body" idx="1"/>
          </p:nvPr>
        </p:nvSpPr>
        <p:spPr>
          <a:ln>
            <a:solidFill>
              <a:schemeClr val="accent1"/>
            </a:solidFill>
          </a:ln>
        </p:spPr>
        <p:style>
          <a:lnRef idx="0">
            <a:scrgbClr r="0" g="0" b="0"/>
          </a:lnRef>
          <a:fillRef idx="1002">
            <a:schemeClr val="lt1"/>
          </a:fillRef>
          <a:effectRef idx="0">
            <a:scrgbClr r="0" g="0" b="0"/>
          </a:effectRef>
          <a:fontRef idx="major"/>
        </p:style>
        <p:txBody>
          <a:bodyPr/>
          <a:lstStyle/>
          <a:p>
            <a:r>
              <a:rPr lang="en-US" dirty="0"/>
              <a:t>Autism Spectrum Disorder</a:t>
            </a:r>
          </a:p>
        </p:txBody>
      </p:sp>
      <p:pic>
        <p:nvPicPr>
          <p:cNvPr id="11" name="Content Placeholder 10"/>
          <p:cNvPicPr>
            <a:picLocks noGrp="1" noChangeAspect="1"/>
          </p:cNvPicPr>
          <p:nvPr>
            <p:ph sz="half" idx="2"/>
          </p:nvPr>
        </p:nvPicPr>
        <p:blipFill>
          <a:blip r:embed="rId3"/>
          <a:stretch>
            <a:fillRect/>
          </a:stretch>
        </p:blipFill>
        <p:spPr>
          <a:xfrm>
            <a:off x="839788" y="2897710"/>
            <a:ext cx="5157787" cy="2899317"/>
          </a:xfrm>
          <a:prstGeom prst="rect">
            <a:avLst/>
          </a:prstGeom>
        </p:spPr>
      </p:pic>
      <p:sp>
        <p:nvSpPr>
          <p:cNvPr id="9" name="Text Placeholder 8"/>
          <p:cNvSpPr>
            <a:spLocks noGrp="1"/>
          </p:cNvSpPr>
          <p:nvPr>
            <p:ph type="body" sz="quarter" idx="3"/>
          </p:nvPr>
        </p:nvSpPr>
        <p:spPr>
          <a:ln>
            <a:solidFill>
              <a:schemeClr val="accent1"/>
            </a:solidFill>
          </a:ln>
        </p:spPr>
        <p:style>
          <a:lnRef idx="0">
            <a:scrgbClr r="0" g="0" b="0"/>
          </a:lnRef>
          <a:fillRef idx="1002">
            <a:schemeClr val="lt1"/>
          </a:fillRef>
          <a:effectRef idx="0">
            <a:scrgbClr r="0" g="0" b="0"/>
          </a:effectRef>
          <a:fontRef idx="major"/>
        </p:style>
        <p:txBody>
          <a:bodyPr/>
          <a:lstStyle/>
          <a:p>
            <a:r>
              <a:rPr lang="en-US" dirty="0"/>
              <a:t>Adverse Childhood Experiences (ACEs)</a:t>
            </a:r>
          </a:p>
        </p:txBody>
      </p:sp>
      <p:pic>
        <p:nvPicPr>
          <p:cNvPr id="12" name="Content Placeholder 11"/>
          <p:cNvPicPr>
            <a:picLocks noGrp="1" noChangeAspect="1"/>
          </p:cNvPicPr>
          <p:nvPr>
            <p:ph sz="quarter" idx="4"/>
          </p:nvPr>
        </p:nvPicPr>
        <p:blipFill>
          <a:blip r:embed="rId4"/>
          <a:stretch>
            <a:fillRect/>
          </a:stretch>
        </p:blipFill>
        <p:spPr>
          <a:xfrm>
            <a:off x="1123656" y="3217864"/>
            <a:ext cx="4572000" cy="1778000"/>
          </a:xfrm>
          <a:prstGeom prst="rect">
            <a:avLst/>
          </a:prstGeom>
        </p:spPr>
      </p:pic>
      <p:sp>
        <p:nvSpPr>
          <p:cNvPr id="3" name="TextBox 2"/>
          <p:cNvSpPr txBox="1"/>
          <p:nvPr/>
        </p:nvSpPr>
        <p:spPr>
          <a:xfrm>
            <a:off x="0" y="5699350"/>
            <a:ext cx="5852160" cy="1077218"/>
          </a:xfrm>
          <a:prstGeom prst="rect">
            <a:avLst/>
          </a:prstGeom>
          <a:noFill/>
        </p:spPr>
        <p:txBody>
          <a:bodyPr wrap="square" rtlCol="0">
            <a:spAutoFit/>
          </a:bodyPr>
          <a:lstStyle/>
          <a:p>
            <a:r>
              <a:rPr lang="en-US" sz="1600" i="1" dirty="0" err="1">
                <a:solidFill>
                  <a:schemeClr val="tx1">
                    <a:lumMod val="75000"/>
                    <a:lumOff val="25000"/>
                  </a:schemeClr>
                </a:solidFill>
              </a:rPr>
              <a:t>Haruvi-Lamdan</a:t>
            </a:r>
            <a:r>
              <a:rPr lang="en-US" sz="1600" i="1" dirty="0">
                <a:solidFill>
                  <a:schemeClr val="tx1">
                    <a:lumMod val="75000"/>
                    <a:lumOff val="25000"/>
                  </a:schemeClr>
                </a:solidFill>
              </a:rPr>
              <a:t> et al., Psychological Trauma: Theory, Research, Practice, and Policy, 2018</a:t>
            </a:r>
            <a:endParaRPr lang="en-US" sz="1600" dirty="0">
              <a:solidFill>
                <a:schemeClr val="tx1">
                  <a:lumMod val="75000"/>
                  <a:lumOff val="25000"/>
                </a:schemeClr>
              </a:solidFill>
            </a:endParaRPr>
          </a:p>
          <a:p>
            <a:r>
              <a:rPr lang="en-US" sz="1600" i="1" dirty="0">
                <a:solidFill>
                  <a:schemeClr val="tx1">
                    <a:lumMod val="75000"/>
                    <a:lumOff val="25000"/>
                  </a:schemeClr>
                </a:solidFill>
              </a:rPr>
              <a:t>Hoffman et al., Neurobiology of Stress 2019</a:t>
            </a:r>
            <a:endParaRPr lang="en-US" sz="1600" dirty="0">
              <a:solidFill>
                <a:schemeClr val="tx1">
                  <a:lumMod val="75000"/>
                  <a:lumOff val="25000"/>
                </a:schemeClr>
              </a:solidFill>
            </a:endParaRPr>
          </a:p>
          <a:p>
            <a:r>
              <a:rPr lang="en-US" sz="1600" i="1" dirty="0">
                <a:solidFill>
                  <a:schemeClr val="tx1">
                    <a:lumMod val="75000"/>
                    <a:lumOff val="25000"/>
                  </a:schemeClr>
                </a:solidFill>
              </a:rPr>
              <a:t>Roberts et al., Child Abuse and Neglect, 2015</a:t>
            </a:r>
            <a:endParaRPr lang="en-US" sz="1600" dirty="0">
              <a:solidFill>
                <a:schemeClr val="tx1">
                  <a:lumMod val="75000"/>
                  <a:lumOff val="25000"/>
                </a:schemeClr>
              </a:solidFill>
            </a:endParaRPr>
          </a:p>
        </p:txBody>
      </p:sp>
    </p:spTree>
    <p:extLst>
      <p:ext uri="{BB962C8B-B14F-4D97-AF65-F5344CB8AC3E}">
        <p14:creationId xmlns:p14="http://schemas.microsoft.com/office/powerpoint/2010/main" val="13963317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8FF88A3-8EBC-4142-8CC2-EBE257ED6C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alphaModFix amt="40000"/>
            <a:extLst>
              <a:ext uri="{28A0092B-C50C-407E-A947-70E740481C1C}">
                <a14:useLocalDpi xmlns:a14="http://schemas.microsoft.com/office/drawing/2010/main" val="0"/>
              </a:ext>
            </a:extLst>
          </a:blip>
          <a:srcRect b="1747"/>
          <a:stretch/>
        </p:blipFill>
        <p:spPr>
          <a:xfrm>
            <a:off x="3" y="10"/>
            <a:ext cx="12191997" cy="6857990"/>
          </a:xfrm>
          <a:prstGeom prst="rect">
            <a:avLst/>
          </a:prstGeom>
        </p:spPr>
      </p:pic>
      <p:sp>
        <p:nvSpPr>
          <p:cNvPr id="2" name="Title 1"/>
          <p:cNvSpPr>
            <a:spLocks noGrp="1"/>
          </p:cNvSpPr>
          <p:nvPr>
            <p:ph type="title"/>
          </p:nvPr>
        </p:nvSpPr>
        <p:spPr>
          <a:xfrm>
            <a:off x="2210936" y="844486"/>
            <a:ext cx="9484225" cy="1461778"/>
          </a:xfrm>
        </p:spPr>
        <p:txBody>
          <a:bodyPr>
            <a:normAutofit/>
          </a:bodyPr>
          <a:lstStyle/>
          <a:p>
            <a:r>
              <a:rPr lang="en-US" sz="4000"/>
              <a:t>Thank You!</a:t>
            </a:r>
          </a:p>
        </p:txBody>
      </p:sp>
      <p:grpSp>
        <p:nvGrpSpPr>
          <p:cNvPr id="11" name="Group 10">
            <a:extLst>
              <a:ext uri="{FF2B5EF4-FFF2-40B4-BE49-F238E27FC236}">
                <a16:creationId xmlns:a16="http://schemas.microsoft.com/office/drawing/2014/main" id="{27D8A815-1B1F-4DB5-A03C-F4987CF0CB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327777" y="343106"/>
            <a:ext cx="1692092" cy="1852591"/>
            <a:chOff x="790870" y="911082"/>
            <a:chExt cx="2191635" cy="2442764"/>
          </a:xfrm>
        </p:grpSpPr>
        <p:sp>
          <p:nvSpPr>
            <p:cNvPr id="12" name="Freeform 5">
              <a:extLst>
                <a:ext uri="{FF2B5EF4-FFF2-40B4-BE49-F238E27FC236}">
                  <a16:creationId xmlns:a16="http://schemas.microsoft.com/office/drawing/2014/main" id="{261388EF-B4CE-4326-979A-2F53CED606F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790870" y="2245586"/>
              <a:ext cx="1262906" cy="1108260"/>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tx1">
                <a:alpha val="4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5">
              <a:extLst>
                <a:ext uri="{FF2B5EF4-FFF2-40B4-BE49-F238E27FC236}">
                  <a16:creationId xmlns:a16="http://schemas.microsoft.com/office/drawing/2014/main" id="{33A25547-9075-4BDB-8F46-BA09E76AA32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933975" y="911082"/>
              <a:ext cx="2048530" cy="1797684"/>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alpha val="6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5">
              <a:extLst>
                <a:ext uri="{FF2B5EF4-FFF2-40B4-BE49-F238E27FC236}">
                  <a16:creationId xmlns:a16="http://schemas.microsoft.com/office/drawing/2014/main" id="{1D917FAD-3240-4D3F-91A0-9571F75DC6D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362936" y="1825453"/>
              <a:ext cx="799094" cy="701243"/>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tx1">
                <a:alpha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 name="Content Placeholder 2"/>
          <p:cNvSpPr>
            <a:spLocks noGrp="1"/>
          </p:cNvSpPr>
          <p:nvPr>
            <p:ph idx="1"/>
          </p:nvPr>
        </p:nvSpPr>
        <p:spPr>
          <a:xfrm>
            <a:off x="2210936" y="2470248"/>
            <a:ext cx="9484235" cy="3052726"/>
          </a:xfrm>
        </p:spPr>
        <p:txBody>
          <a:bodyPr>
            <a:normAutofit/>
          </a:bodyPr>
          <a:lstStyle/>
          <a:p>
            <a:r>
              <a:rPr lang="en-US" sz="1500" b="1"/>
              <a:t>Jillian Melbourne</a:t>
            </a:r>
          </a:p>
          <a:p>
            <a:r>
              <a:rPr lang="en-US" sz="1500" b="1"/>
              <a:t>Mirella Dapretto PhD</a:t>
            </a:r>
          </a:p>
          <a:p>
            <a:r>
              <a:rPr lang="en-US" sz="1500" b="1"/>
              <a:t>Shula Green, PhD</a:t>
            </a:r>
          </a:p>
          <a:p>
            <a:r>
              <a:rPr lang="en-US" sz="1500" b="1"/>
              <a:t>Katherine E. Lawrence, PhD</a:t>
            </a:r>
          </a:p>
          <a:p>
            <a:r>
              <a:rPr lang="en-US" sz="1500" b="1"/>
              <a:t>Leanna Hernandez, PhD</a:t>
            </a:r>
          </a:p>
          <a:p>
            <a:r>
              <a:rPr lang="en-US" sz="1500" b="1"/>
              <a:t>Nana Okada</a:t>
            </a:r>
          </a:p>
          <a:p>
            <a:r>
              <a:rPr lang="en-US" sz="1500" b="1"/>
              <a:t>Kaitlin Cummings</a:t>
            </a:r>
          </a:p>
          <a:p>
            <a:r>
              <a:rPr lang="en-US" sz="1500" b="1"/>
              <a:t>Jiwon Jung</a:t>
            </a:r>
          </a:p>
          <a:p>
            <a:r>
              <a:rPr lang="en-US" sz="1500" b="1"/>
              <a:t>Genevieve Patterson </a:t>
            </a:r>
          </a:p>
        </p:txBody>
      </p:sp>
    </p:spTree>
    <p:extLst>
      <p:ext uri="{BB962C8B-B14F-4D97-AF65-F5344CB8AC3E}">
        <p14:creationId xmlns:p14="http://schemas.microsoft.com/office/powerpoint/2010/main" val="846084995"/>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48449" y="634946"/>
            <a:ext cx="6001294" cy="1450757"/>
          </a:xfrm>
        </p:spPr>
        <p:txBody>
          <a:bodyPr>
            <a:normAutofit/>
          </a:bodyPr>
          <a:lstStyle/>
          <a:p>
            <a:r>
              <a:rPr lang="en-US" dirty="0"/>
              <a:t>ABCD MRI Protocol</a:t>
            </a:r>
          </a:p>
        </p:txBody>
      </p:sp>
      <p:sp>
        <p:nvSpPr>
          <p:cNvPr id="9" name="Content Placeholder 8">
            <a:extLst>
              <a:ext uri="{FF2B5EF4-FFF2-40B4-BE49-F238E27FC236}">
                <a16:creationId xmlns:a16="http://schemas.microsoft.com/office/drawing/2014/main" id="{A4C6A5CA-C48E-46EB-B1F8-723373224A3E}"/>
              </a:ext>
            </a:extLst>
          </p:cNvPr>
          <p:cNvSpPr>
            <a:spLocks noGrp="1"/>
          </p:cNvSpPr>
          <p:nvPr>
            <p:ph idx="1"/>
          </p:nvPr>
        </p:nvSpPr>
        <p:spPr>
          <a:xfrm>
            <a:off x="5548450" y="2085702"/>
            <a:ext cx="6368142" cy="3670180"/>
          </a:xfrm>
        </p:spPr>
        <p:txBody>
          <a:bodyPr>
            <a:normAutofit fontScale="92500" lnSpcReduction="10000"/>
          </a:bodyPr>
          <a:lstStyle/>
          <a:p>
            <a:pPr>
              <a:buClr>
                <a:schemeClr val="bg1"/>
              </a:buClr>
            </a:pPr>
            <a:r>
              <a:rPr lang="en-US" dirty="0"/>
              <a:t>Structural MRI : T1-weighted and T2-weighted (T2w) structural MRI (</a:t>
            </a:r>
            <a:r>
              <a:rPr lang="en-US" dirty="0" err="1"/>
              <a:t>sMRI</a:t>
            </a:r>
            <a:r>
              <a:rPr lang="en-US" dirty="0"/>
              <a:t>), </a:t>
            </a:r>
          </a:p>
          <a:p>
            <a:pPr>
              <a:buClr>
                <a:schemeClr val="bg1"/>
              </a:buClr>
            </a:pPr>
            <a:r>
              <a:rPr lang="en-US" dirty="0"/>
              <a:t>Diffusion MRI (</a:t>
            </a:r>
            <a:r>
              <a:rPr lang="en-US" dirty="0" err="1"/>
              <a:t>dMRI</a:t>
            </a:r>
            <a:r>
              <a:rPr lang="en-US" dirty="0"/>
              <a:t>), </a:t>
            </a:r>
          </a:p>
          <a:p>
            <a:pPr>
              <a:buClr>
                <a:schemeClr val="bg1"/>
              </a:buClr>
            </a:pPr>
            <a:r>
              <a:rPr lang="en-US" dirty="0"/>
              <a:t>Functional MRI (fMRI)</a:t>
            </a:r>
          </a:p>
          <a:p>
            <a:pPr>
              <a:buClr>
                <a:schemeClr val="bg1"/>
              </a:buClr>
            </a:pPr>
            <a:r>
              <a:rPr lang="en-US" dirty="0"/>
              <a:t>Resting-State fMRI (</a:t>
            </a:r>
            <a:r>
              <a:rPr lang="en-US" dirty="0" err="1"/>
              <a:t>rs</a:t>
            </a:r>
            <a:r>
              <a:rPr lang="en-US" dirty="0"/>
              <a:t>-fMRI)</a:t>
            </a:r>
          </a:p>
          <a:p>
            <a:pPr>
              <a:buClr>
                <a:schemeClr val="bg1"/>
              </a:buClr>
            </a:pPr>
            <a:r>
              <a:rPr lang="en-US" dirty="0"/>
              <a:t>Task-fMRI The fMRI </a:t>
            </a:r>
          </a:p>
          <a:p>
            <a:pPr lvl="1">
              <a:buClr>
                <a:schemeClr val="bg1"/>
              </a:buClr>
            </a:pPr>
            <a:r>
              <a:rPr lang="en-US" dirty="0"/>
              <a:t>Modified Monetary Incentive Delay Task (MID) </a:t>
            </a:r>
          </a:p>
          <a:p>
            <a:pPr lvl="1">
              <a:buClr>
                <a:schemeClr val="bg1"/>
              </a:buClr>
            </a:pPr>
            <a:r>
              <a:rPr lang="en-US" dirty="0"/>
              <a:t>Stop Signal Task (</a:t>
            </a:r>
            <a:r>
              <a:rPr lang="en-US" dirty="0" err="1"/>
              <a:t>SSTemotional</a:t>
            </a:r>
            <a:r>
              <a:rPr lang="en-US" dirty="0"/>
              <a:t>) </a:t>
            </a:r>
          </a:p>
          <a:p>
            <a:pPr lvl="1">
              <a:buClr>
                <a:schemeClr val="bg1"/>
              </a:buClr>
            </a:pPr>
            <a:r>
              <a:rPr lang="en-US" dirty="0"/>
              <a:t>N-Back Task (EN-back)</a:t>
            </a:r>
          </a:p>
        </p:txBody>
      </p:sp>
      <p:pic>
        <p:nvPicPr>
          <p:cNvPr id="3" name="Picture 2"/>
          <p:cNvPicPr>
            <a:picLocks noChangeAspect="1"/>
          </p:cNvPicPr>
          <p:nvPr/>
        </p:nvPicPr>
        <p:blipFill rotWithShape="1">
          <a:blip r:embed="rId3"/>
          <a:srcRect l="-57" r="-73" b="-2"/>
          <a:stretch/>
        </p:blipFill>
        <p:spPr>
          <a:xfrm>
            <a:off x="-650929" y="-12128"/>
            <a:ext cx="5847106" cy="6870127"/>
          </a:xfrm>
          <a:prstGeom prst="rect">
            <a:avLst/>
          </a:prstGeom>
        </p:spPr>
      </p:pic>
      <p:sp>
        <p:nvSpPr>
          <p:cNvPr id="11" name="Rectangle 10">
            <a:extLst>
              <a:ext uri="{FF2B5EF4-FFF2-40B4-BE49-F238E27FC236}">
                <a16:creationId xmlns:a16="http://schemas.microsoft.com/office/drawing/2014/main" id="{754F79BB-1466-454F-8550-FB7651DD7612}"/>
              </a:ext>
            </a:extLst>
          </p:cNvPr>
          <p:cNvSpPr/>
          <p:nvPr/>
        </p:nvSpPr>
        <p:spPr>
          <a:xfrm>
            <a:off x="4578973" y="6213101"/>
            <a:ext cx="7613027" cy="646331"/>
          </a:xfrm>
          <a:prstGeom prst="rect">
            <a:avLst/>
          </a:prstGeom>
        </p:spPr>
        <p:txBody>
          <a:bodyPr wrap="square">
            <a:spAutoFit/>
          </a:bodyPr>
          <a:lstStyle/>
          <a:p>
            <a:pPr marL="458788" indent="-444500"/>
            <a:r>
              <a:rPr lang="en-US" dirty="0"/>
              <a:t>Hagler, D. J. </a:t>
            </a:r>
            <a:r>
              <a:rPr lang="en-US" i="1" dirty="0"/>
              <a:t>et al.</a:t>
            </a:r>
            <a:r>
              <a:rPr lang="en-US" dirty="0"/>
              <a:t> Image processing and analysis methods for the Adolescent Brain Cognitive Development Study. </a:t>
            </a:r>
            <a:r>
              <a:rPr lang="en-US" i="1" dirty="0" err="1"/>
              <a:t>NeuroImage</a:t>
            </a:r>
            <a:r>
              <a:rPr lang="en-US" dirty="0"/>
              <a:t> </a:t>
            </a:r>
            <a:r>
              <a:rPr lang="en-US" b="1" dirty="0"/>
              <a:t>202</a:t>
            </a:r>
            <a:r>
              <a:rPr lang="en-US" dirty="0"/>
              <a:t>, 116091 (2019).</a:t>
            </a:r>
            <a:endParaRPr lang="en-US" dirty="0">
              <a:effectLst/>
            </a:endParaRPr>
          </a:p>
        </p:txBody>
      </p:sp>
    </p:spTree>
    <p:extLst>
      <p:ext uri="{BB962C8B-B14F-4D97-AF65-F5344CB8AC3E}">
        <p14:creationId xmlns:p14="http://schemas.microsoft.com/office/powerpoint/2010/main" val="24883581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04671" y="1290025"/>
            <a:ext cx="5291327" cy="1188720"/>
          </a:xfrm>
          <a:solidFill>
            <a:srgbClr val="FFFFFF"/>
          </a:solidFill>
          <a:ln>
            <a:solidFill>
              <a:srgbClr val="404040"/>
            </a:solidFill>
          </a:ln>
        </p:spPr>
        <p:txBody>
          <a:bodyPr>
            <a:normAutofit/>
          </a:bodyPr>
          <a:lstStyle/>
          <a:p>
            <a:r>
              <a:rPr lang="en-US"/>
              <a:t>rsfMRI Pre-Processing </a:t>
            </a:r>
          </a:p>
        </p:txBody>
      </p:sp>
      <p:sp>
        <p:nvSpPr>
          <p:cNvPr id="13" name="Content Placeholder 12"/>
          <p:cNvSpPr>
            <a:spLocks noGrp="1"/>
          </p:cNvSpPr>
          <p:nvPr>
            <p:ph idx="1"/>
          </p:nvPr>
        </p:nvSpPr>
        <p:spPr>
          <a:xfrm>
            <a:off x="804671" y="2858703"/>
            <a:ext cx="5285791" cy="3042547"/>
          </a:xfrm>
        </p:spPr>
        <p:txBody>
          <a:bodyPr>
            <a:normAutofit lnSpcReduction="10000"/>
          </a:bodyPr>
          <a:lstStyle/>
          <a:p>
            <a:pPr>
              <a:buClr>
                <a:schemeClr val="bg1"/>
              </a:buClr>
            </a:pPr>
            <a:r>
              <a:rPr lang="en-US" dirty="0">
                <a:solidFill>
                  <a:srgbClr val="FFFFFF"/>
                </a:solidFill>
              </a:rPr>
              <a:t>Removal of initial frames</a:t>
            </a:r>
          </a:p>
          <a:p>
            <a:pPr>
              <a:buClr>
                <a:schemeClr val="bg1"/>
              </a:buClr>
            </a:pPr>
            <a:r>
              <a:rPr lang="en-US" dirty="0">
                <a:solidFill>
                  <a:srgbClr val="FFFFFF"/>
                </a:solidFill>
              </a:rPr>
              <a:t>Normalization of voxel time series</a:t>
            </a:r>
          </a:p>
          <a:p>
            <a:pPr>
              <a:buClr>
                <a:schemeClr val="bg1"/>
              </a:buClr>
            </a:pPr>
            <a:r>
              <a:rPr lang="en-US" dirty="0">
                <a:solidFill>
                  <a:srgbClr val="FFFFFF"/>
                </a:solidFill>
              </a:rPr>
              <a:t>Regression</a:t>
            </a:r>
          </a:p>
          <a:p>
            <a:pPr>
              <a:buClr>
                <a:schemeClr val="bg1"/>
              </a:buClr>
            </a:pPr>
            <a:r>
              <a:rPr lang="en-US" dirty="0">
                <a:solidFill>
                  <a:srgbClr val="FFFFFF"/>
                </a:solidFill>
              </a:rPr>
              <a:t>Temporal Filtering</a:t>
            </a:r>
          </a:p>
          <a:p>
            <a:pPr>
              <a:buClr>
                <a:schemeClr val="bg1"/>
              </a:buClr>
            </a:pPr>
            <a:r>
              <a:rPr lang="en-US" dirty="0">
                <a:solidFill>
                  <a:srgbClr val="FFFFFF"/>
                </a:solidFill>
              </a:rPr>
              <a:t>Calculation of ROI-average time courses </a:t>
            </a:r>
          </a:p>
        </p:txBody>
      </p:sp>
      <p:pic>
        <p:nvPicPr>
          <p:cNvPr id="7"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8906" y="970949"/>
            <a:ext cx="1908763" cy="4599432"/>
          </a:xfrm>
          <a:prstGeom prst="rect">
            <a:avLst/>
          </a:prstGeom>
        </p:spPr>
      </p:pic>
      <p:sp>
        <p:nvSpPr>
          <p:cNvPr id="11" name="Rectangle 10">
            <a:extLst>
              <a:ext uri="{FF2B5EF4-FFF2-40B4-BE49-F238E27FC236}">
                <a16:creationId xmlns:a16="http://schemas.microsoft.com/office/drawing/2014/main" id="{68251F9B-2E26-D04F-813B-02FECFF1C17A}"/>
              </a:ext>
            </a:extLst>
          </p:cNvPr>
          <p:cNvSpPr/>
          <p:nvPr/>
        </p:nvSpPr>
        <p:spPr>
          <a:xfrm>
            <a:off x="0" y="6206006"/>
            <a:ext cx="7613027" cy="646331"/>
          </a:xfrm>
          <a:prstGeom prst="rect">
            <a:avLst/>
          </a:prstGeom>
        </p:spPr>
        <p:txBody>
          <a:bodyPr wrap="square">
            <a:spAutoFit/>
          </a:bodyPr>
          <a:lstStyle/>
          <a:p>
            <a:pPr marL="458788" indent="-444500">
              <a:spcAft>
                <a:spcPts val="600"/>
              </a:spcAft>
            </a:pPr>
            <a:r>
              <a:rPr lang="en-US" dirty="0"/>
              <a:t>Hagler, D. J. </a:t>
            </a:r>
            <a:r>
              <a:rPr lang="en-US" i="1" dirty="0"/>
              <a:t>et al.</a:t>
            </a:r>
            <a:r>
              <a:rPr lang="en-US" dirty="0"/>
              <a:t> Image processing and analysis methods for the Adolescent Brain Cognitive Development Study. </a:t>
            </a:r>
            <a:r>
              <a:rPr lang="en-US" i="1" dirty="0" err="1"/>
              <a:t>NeuroImage</a:t>
            </a:r>
            <a:r>
              <a:rPr lang="en-US" dirty="0"/>
              <a:t> </a:t>
            </a:r>
            <a:r>
              <a:rPr lang="en-US" b="1" dirty="0"/>
              <a:t>202</a:t>
            </a:r>
            <a:r>
              <a:rPr lang="en-US" dirty="0"/>
              <a:t>, 116091 (2019).</a:t>
            </a:r>
            <a:endParaRPr lang="en-US">
              <a:effectLst/>
            </a:endParaRPr>
          </a:p>
        </p:txBody>
      </p:sp>
    </p:spTree>
    <p:extLst>
      <p:ext uri="{BB962C8B-B14F-4D97-AF65-F5344CB8AC3E}">
        <p14:creationId xmlns:p14="http://schemas.microsoft.com/office/powerpoint/2010/main" val="16603788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FF36B-AF69-954F-A949-2A3B7E0BB517}"/>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sz="1900">
                <a:solidFill>
                  <a:srgbClr val="FFFFFF"/>
                </a:solidFill>
              </a:rPr>
              <a:t>Brain Segmentation</a:t>
            </a:r>
          </a:p>
        </p:txBody>
      </p:sp>
      <p:sp>
        <p:nvSpPr>
          <p:cNvPr id="3" name="Content Placeholder 2">
            <a:extLst>
              <a:ext uri="{FF2B5EF4-FFF2-40B4-BE49-F238E27FC236}">
                <a16:creationId xmlns:a16="http://schemas.microsoft.com/office/drawing/2014/main" id="{3E0474B3-210E-B043-92DC-444113949F79}"/>
              </a:ext>
            </a:extLst>
          </p:cNvPr>
          <p:cNvSpPr>
            <a:spLocks noGrp="1"/>
          </p:cNvSpPr>
          <p:nvPr>
            <p:ph idx="1"/>
          </p:nvPr>
        </p:nvSpPr>
        <p:spPr>
          <a:xfrm>
            <a:off x="5591695" y="1402080"/>
            <a:ext cx="5320696" cy="4053840"/>
          </a:xfrm>
        </p:spPr>
        <p:txBody>
          <a:bodyPr anchor="ctr">
            <a:normAutofit fontScale="70000" lnSpcReduction="20000"/>
          </a:bodyPr>
          <a:lstStyle/>
          <a:p>
            <a:pPr marL="290513" indent="-276225">
              <a:buFont typeface="Arial" panose="020B0604020202020204" pitchFamily="34" charset="0"/>
              <a:buChar char="•"/>
            </a:pPr>
            <a:r>
              <a:rPr lang="en-US"/>
              <a:t>Subcortical structures are labelled using an automated, atlas-based, volumetric segmentation procedure (</a:t>
            </a:r>
            <a:r>
              <a:rPr lang="en-US" err="1"/>
              <a:t>Fischl</a:t>
            </a:r>
            <a:r>
              <a:rPr lang="en-US"/>
              <a:t> et al., 2002)</a:t>
            </a:r>
          </a:p>
          <a:p>
            <a:pPr marL="290513" indent="-276225">
              <a:buFont typeface="Arial" panose="020B0604020202020204" pitchFamily="34" charset="0"/>
              <a:buChar char="•"/>
            </a:pPr>
            <a:r>
              <a:rPr lang="en-US"/>
              <a:t>Cortical gray matter and underlying white matter voxels are assigned based on surface-based nonlinear registration to the atlas based on cortical folding patterns (</a:t>
            </a:r>
            <a:r>
              <a:rPr lang="en-US" err="1"/>
              <a:t>Fischl</a:t>
            </a:r>
            <a:r>
              <a:rPr lang="en-US"/>
              <a:t> et al., 1999b) and Bayesian classification rules (</a:t>
            </a:r>
            <a:r>
              <a:rPr lang="en-US" err="1"/>
              <a:t>Desikan</a:t>
            </a:r>
            <a:r>
              <a:rPr lang="en-US"/>
              <a:t> et al., 2006; </a:t>
            </a:r>
            <a:r>
              <a:rPr lang="en-US" err="1"/>
              <a:t>Destrieux</a:t>
            </a:r>
            <a:r>
              <a:rPr lang="en-US"/>
              <a:t> et al., 2010)</a:t>
            </a:r>
          </a:p>
          <a:p>
            <a:pPr marL="290513" indent="-276225">
              <a:buFont typeface="Arial" panose="020B0604020202020204" pitchFamily="34" charset="0"/>
              <a:buChar char="•"/>
            </a:pPr>
            <a:r>
              <a:rPr lang="en-US"/>
              <a:t>Functionally-defined parcels, based on resting-state correlations in fMRI (Gordon et al., 2016), are resampled from atlas-space to individual subject-space, and used for resting-state fMRI analysis </a:t>
            </a:r>
          </a:p>
          <a:p>
            <a:pPr marL="290513" indent="-276225">
              <a:buFont typeface="Arial" panose="020B0604020202020204" pitchFamily="34" charset="0"/>
              <a:buChar char="•"/>
            </a:pPr>
            <a:endParaRPr lang="en-US"/>
          </a:p>
        </p:txBody>
      </p:sp>
      <p:sp>
        <p:nvSpPr>
          <p:cNvPr id="4" name="Rectangle 3">
            <a:extLst>
              <a:ext uri="{FF2B5EF4-FFF2-40B4-BE49-F238E27FC236}">
                <a16:creationId xmlns:a16="http://schemas.microsoft.com/office/drawing/2014/main" id="{FBFF8E64-02A8-D444-9845-13ECF1008DB1}"/>
              </a:ext>
            </a:extLst>
          </p:cNvPr>
          <p:cNvSpPr/>
          <p:nvPr/>
        </p:nvSpPr>
        <p:spPr>
          <a:xfrm>
            <a:off x="4578973" y="6213101"/>
            <a:ext cx="7613027" cy="646331"/>
          </a:xfrm>
          <a:prstGeom prst="rect">
            <a:avLst/>
          </a:prstGeom>
        </p:spPr>
        <p:txBody>
          <a:bodyPr wrap="square">
            <a:spAutoFit/>
          </a:bodyPr>
          <a:lstStyle/>
          <a:p>
            <a:pPr marL="458788" indent="-444500">
              <a:spcAft>
                <a:spcPts val="600"/>
              </a:spcAft>
            </a:pPr>
            <a:r>
              <a:rPr lang="en-US" dirty="0">
                <a:solidFill>
                  <a:schemeClr val="bg1"/>
                </a:solidFill>
              </a:rPr>
              <a:t>Hagler, D. J. </a:t>
            </a:r>
            <a:r>
              <a:rPr lang="en-US" i="1" dirty="0">
                <a:solidFill>
                  <a:schemeClr val="bg1"/>
                </a:solidFill>
              </a:rPr>
              <a:t>et al.</a:t>
            </a:r>
            <a:r>
              <a:rPr lang="en-US" dirty="0">
                <a:solidFill>
                  <a:schemeClr val="bg1"/>
                </a:solidFill>
              </a:rPr>
              <a:t> Image processing and analysis methods for the Adolescent Brain Cognitive Development Study. </a:t>
            </a:r>
            <a:r>
              <a:rPr lang="en-US" i="1" dirty="0" err="1">
                <a:solidFill>
                  <a:schemeClr val="bg1"/>
                </a:solidFill>
              </a:rPr>
              <a:t>NeuroImage</a:t>
            </a:r>
            <a:r>
              <a:rPr lang="en-US" dirty="0">
                <a:solidFill>
                  <a:schemeClr val="bg1"/>
                </a:solidFill>
              </a:rPr>
              <a:t> </a:t>
            </a:r>
            <a:r>
              <a:rPr lang="en-US" b="1" dirty="0">
                <a:solidFill>
                  <a:schemeClr val="bg1"/>
                </a:solidFill>
              </a:rPr>
              <a:t>202</a:t>
            </a:r>
            <a:r>
              <a:rPr lang="en-US" dirty="0">
                <a:solidFill>
                  <a:schemeClr val="bg1"/>
                </a:solidFill>
              </a:rPr>
              <a:t>, 116091 (2019).</a:t>
            </a:r>
            <a:endParaRPr lang="en-US">
              <a:solidFill>
                <a:schemeClr val="bg1"/>
              </a:solidFill>
              <a:effectLst/>
            </a:endParaRPr>
          </a:p>
        </p:txBody>
      </p:sp>
    </p:spTree>
    <p:extLst>
      <p:ext uri="{BB962C8B-B14F-4D97-AF65-F5344CB8AC3E}">
        <p14:creationId xmlns:p14="http://schemas.microsoft.com/office/powerpoint/2010/main" val="695880495"/>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588F7-4346-EE4E-9D64-B5ADDBE6B35D}"/>
              </a:ext>
            </a:extLst>
          </p:cNvPr>
          <p:cNvSpPr>
            <a:spLocks noGrp="1"/>
          </p:cNvSpPr>
          <p:nvPr>
            <p:ph type="title"/>
          </p:nvPr>
        </p:nvSpPr>
        <p:spPr>
          <a:xfrm>
            <a:off x="1600200" y="4269282"/>
            <a:ext cx="8991600" cy="1264762"/>
          </a:xfrm>
        </p:spPr>
        <p:txBody>
          <a:bodyPr vert="horz" lIns="274320" tIns="182880" rIns="274320" bIns="182880" rtlCol="0" anchor="ctr" anchorCtr="1">
            <a:normAutofit/>
          </a:bodyPr>
          <a:lstStyle/>
          <a:p>
            <a:r>
              <a:rPr lang="en-US" sz="3200"/>
              <a:t>Destrieux et al., 2010</a:t>
            </a:r>
          </a:p>
        </p:txBody>
      </p:sp>
      <p:pic>
        <p:nvPicPr>
          <p:cNvPr id="4" name="Content Placeholder 3">
            <a:extLst>
              <a:ext uri="{FF2B5EF4-FFF2-40B4-BE49-F238E27FC236}">
                <a16:creationId xmlns:a16="http://schemas.microsoft.com/office/drawing/2014/main" id="{83365F79-0D66-0740-8328-BBBF17FE8B1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6792" r="-1" b="29046"/>
          <a:stretch/>
        </p:blipFill>
        <p:spPr>
          <a:xfrm>
            <a:off x="1556004" y="960448"/>
            <a:ext cx="4297680" cy="2556126"/>
          </a:xfrm>
          <a:prstGeom prst="rect">
            <a:avLst/>
          </a:prstGeom>
        </p:spPr>
      </p:pic>
      <p:pic>
        <p:nvPicPr>
          <p:cNvPr id="5" name="Picture 4">
            <a:extLst>
              <a:ext uri="{FF2B5EF4-FFF2-40B4-BE49-F238E27FC236}">
                <a16:creationId xmlns:a16="http://schemas.microsoft.com/office/drawing/2014/main" id="{B2343591-9AF4-6745-BAB3-255BFF89A8D9}"/>
              </a:ext>
            </a:extLst>
          </p:cNvPr>
          <p:cNvPicPr>
            <a:picLocks noChangeAspect="1"/>
          </p:cNvPicPr>
          <p:nvPr/>
        </p:nvPicPr>
        <p:blipFill rotWithShape="1">
          <a:blip r:embed="rId4">
            <a:extLst>
              <a:ext uri="{28A0092B-C50C-407E-A947-70E740481C1C}">
                <a14:useLocalDpi xmlns:a14="http://schemas.microsoft.com/office/drawing/2010/main" val="0"/>
              </a:ext>
            </a:extLst>
          </a:blip>
          <a:srcRect t="8015" r="2" b="4728"/>
          <a:stretch/>
        </p:blipFill>
        <p:spPr>
          <a:xfrm>
            <a:off x="6338316" y="587858"/>
            <a:ext cx="2818597" cy="3301307"/>
          </a:xfrm>
          <a:prstGeom prst="rect">
            <a:avLst/>
          </a:prstGeom>
        </p:spPr>
      </p:pic>
    </p:spTree>
    <p:extLst>
      <p:ext uri="{BB962C8B-B14F-4D97-AF65-F5344CB8AC3E}">
        <p14:creationId xmlns:p14="http://schemas.microsoft.com/office/powerpoint/2010/main" val="18001851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84559" y="643467"/>
            <a:ext cx="3363974" cy="1728044"/>
          </a:xfrm>
          <a:noFill/>
          <a:ln>
            <a:solidFill>
              <a:schemeClr val="bg1"/>
            </a:solidFill>
          </a:ln>
        </p:spPr>
        <p:txBody>
          <a:bodyPr wrap="square">
            <a:normAutofit/>
          </a:bodyPr>
          <a:lstStyle/>
          <a:p>
            <a:r>
              <a:rPr lang="en-US">
                <a:solidFill>
                  <a:schemeClr val="bg1"/>
                </a:solidFill>
              </a:rPr>
              <a:t>RSFC Post-Processing</a:t>
            </a:r>
          </a:p>
        </p:txBody>
      </p:sp>
      <p:sp>
        <p:nvSpPr>
          <p:cNvPr id="3" name="Content Placeholder 2"/>
          <p:cNvSpPr>
            <a:spLocks noGrp="1"/>
          </p:cNvSpPr>
          <p:nvPr>
            <p:ph idx="1"/>
          </p:nvPr>
        </p:nvSpPr>
        <p:spPr>
          <a:xfrm>
            <a:off x="8184558" y="2638044"/>
            <a:ext cx="3363974" cy="3415622"/>
          </a:xfrm>
        </p:spPr>
        <p:txBody>
          <a:bodyPr>
            <a:normAutofit fontScale="85000" lnSpcReduction="20000"/>
          </a:bodyPr>
          <a:lstStyle/>
          <a:p>
            <a:r>
              <a:rPr lang="en-US">
                <a:solidFill>
                  <a:schemeClr val="bg1"/>
                </a:solidFill>
              </a:rPr>
              <a:t>Network Correlation Analysis </a:t>
            </a:r>
          </a:p>
          <a:p>
            <a:pPr lvl="1"/>
            <a:r>
              <a:rPr lang="en-US">
                <a:solidFill>
                  <a:schemeClr val="bg1"/>
                </a:solidFill>
              </a:rPr>
              <a:t>Different regions of interest (ROIs) were defined using  Free Surfer’s anatomically defined parcellations and Gordon Parcellations</a:t>
            </a:r>
          </a:p>
          <a:p>
            <a:pPr lvl="1"/>
            <a:r>
              <a:rPr lang="en-US">
                <a:solidFill>
                  <a:schemeClr val="bg1"/>
                </a:solidFill>
              </a:rPr>
              <a:t>ROI’s correlated pair-wise using Fisher to z-statistic averaged within or between networks</a:t>
            </a:r>
          </a:p>
        </p:txBody>
      </p:sp>
      <p:pic>
        <p:nvPicPr>
          <p:cNvPr id="4" name="Picture 3"/>
          <p:cNvPicPr>
            <a:picLocks noChangeAspect="1"/>
          </p:cNvPicPr>
          <p:nvPr/>
        </p:nvPicPr>
        <p:blipFill>
          <a:blip r:embed="rId3"/>
          <a:stretch>
            <a:fillRect/>
          </a:stretch>
        </p:blipFill>
        <p:spPr>
          <a:xfrm>
            <a:off x="643468" y="1035782"/>
            <a:ext cx="6250769" cy="4625569"/>
          </a:xfrm>
          <a:prstGeom prst="rect">
            <a:avLst/>
          </a:prstGeom>
        </p:spPr>
      </p:pic>
      <p:sp>
        <p:nvSpPr>
          <p:cNvPr id="5" name="Rectangle 4">
            <a:extLst>
              <a:ext uri="{FF2B5EF4-FFF2-40B4-BE49-F238E27FC236}">
                <a16:creationId xmlns:a16="http://schemas.microsoft.com/office/drawing/2014/main" id="{B2E39402-1D8F-A54E-8FD6-D7F351418AE4}"/>
              </a:ext>
            </a:extLst>
          </p:cNvPr>
          <p:cNvSpPr/>
          <p:nvPr/>
        </p:nvSpPr>
        <p:spPr>
          <a:xfrm>
            <a:off x="4215073" y="6211669"/>
            <a:ext cx="7325026" cy="646331"/>
          </a:xfrm>
          <a:prstGeom prst="rect">
            <a:avLst/>
          </a:prstGeom>
        </p:spPr>
        <p:txBody>
          <a:bodyPr wrap="square">
            <a:spAutoFit/>
          </a:bodyPr>
          <a:lstStyle/>
          <a:p>
            <a:pPr>
              <a:spcAft>
                <a:spcPts val="600"/>
              </a:spcAft>
            </a:pPr>
            <a:r>
              <a:rPr lang="en-US" dirty="0"/>
              <a:t>Gordon, E. M. </a:t>
            </a:r>
            <a:r>
              <a:rPr lang="en-US" i="1" dirty="0"/>
              <a:t>et al.</a:t>
            </a:r>
            <a:r>
              <a:rPr lang="en-US" dirty="0"/>
              <a:t> Generation and Evaluation of a Cortical Area Parcellation from Resting-State Correlations. </a:t>
            </a:r>
            <a:r>
              <a:rPr lang="en-US" i="1" dirty="0" err="1"/>
              <a:t>Cereb</a:t>
            </a:r>
            <a:r>
              <a:rPr lang="en-US" i="1" dirty="0"/>
              <a:t>. Cortex</a:t>
            </a:r>
            <a:r>
              <a:rPr lang="en-US" dirty="0"/>
              <a:t> </a:t>
            </a:r>
            <a:r>
              <a:rPr lang="en-US" b="1" dirty="0"/>
              <a:t>26</a:t>
            </a:r>
            <a:r>
              <a:rPr lang="en-US" dirty="0"/>
              <a:t>, 288–303 (2016).</a:t>
            </a:r>
            <a:endParaRPr lang="en-US">
              <a:effectLst/>
            </a:endParaRPr>
          </a:p>
        </p:txBody>
      </p:sp>
    </p:spTree>
    <p:extLst>
      <p:ext uri="{BB962C8B-B14F-4D97-AF65-F5344CB8AC3E}">
        <p14:creationId xmlns:p14="http://schemas.microsoft.com/office/powerpoint/2010/main" val="29065020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Works Cited</a:t>
            </a:r>
          </a:p>
        </p:txBody>
      </p:sp>
      <p:sp>
        <p:nvSpPr>
          <p:cNvPr id="5" name="Content Placeholder 4"/>
          <p:cNvSpPr>
            <a:spLocks noGrp="1"/>
          </p:cNvSpPr>
          <p:nvPr>
            <p:ph idx="1"/>
          </p:nvPr>
        </p:nvSpPr>
        <p:spPr>
          <a:xfrm>
            <a:off x="451363" y="1737360"/>
            <a:ext cx="11350233" cy="4023360"/>
          </a:xfrm>
        </p:spPr>
        <p:txBody>
          <a:bodyPr>
            <a:noAutofit/>
          </a:bodyPr>
          <a:lstStyle/>
          <a:p>
            <a:pPr>
              <a:lnSpc>
                <a:spcPct val="100000"/>
              </a:lnSpc>
              <a:spcBef>
                <a:spcPts val="0"/>
              </a:spcBef>
            </a:pPr>
            <a:r>
              <a:rPr lang="en-US" sz="1600" dirty="0">
                <a:solidFill>
                  <a:schemeClr val="tx1">
                    <a:lumMod val="65000"/>
                    <a:lumOff val="35000"/>
                  </a:schemeClr>
                </a:solidFill>
                <a:latin typeface="Calibri" charset="0"/>
                <a:ea typeface="Calibri" charset="0"/>
                <a:cs typeface="Calibri" charset="0"/>
              </a:rPr>
              <a:t>Barrett, A., and T.W. Vernon. “Autism and Aces: Symptom Presentation of Children with Autism  Spectrum Disorder after Adverse 	Childhood Experiences and Trauma.” s. n., </a:t>
            </a:r>
            <a:r>
              <a:rPr lang="en-US" sz="1600" i="1" dirty="0">
                <a:solidFill>
                  <a:schemeClr val="tx1">
                    <a:lumMod val="65000"/>
                    <a:lumOff val="35000"/>
                  </a:schemeClr>
                </a:solidFill>
                <a:latin typeface="Calibri" charset="0"/>
                <a:ea typeface="Calibri" charset="0"/>
                <a:cs typeface="Calibri" charset="0"/>
              </a:rPr>
              <a:t>INSAR 2019  Annual Meeting, May 1-4, Montreal Canada Abstract Book</a:t>
            </a:r>
            <a:r>
              <a:rPr lang="en-US" sz="1600" dirty="0">
                <a:solidFill>
                  <a:schemeClr val="tx1">
                    <a:lumMod val="65000"/>
                    <a:lumOff val="35000"/>
                  </a:schemeClr>
                </a:solidFill>
                <a:latin typeface="Calibri" charset="0"/>
                <a:ea typeface="Calibri" charset="0"/>
                <a:cs typeface="Calibri" charset="0"/>
              </a:rPr>
              <a:t>, 2019.</a:t>
            </a:r>
            <a:br>
              <a:rPr lang="en-US" sz="1600" dirty="0">
                <a:solidFill>
                  <a:schemeClr val="tx1">
                    <a:lumMod val="65000"/>
                    <a:lumOff val="35000"/>
                  </a:schemeClr>
                </a:solidFill>
                <a:latin typeface="Calibri" charset="0"/>
                <a:ea typeface="Calibri" charset="0"/>
                <a:cs typeface="Calibri" charset="0"/>
              </a:rPr>
            </a:br>
            <a:r>
              <a:rPr lang="en-US" sz="1600" dirty="0" err="1">
                <a:solidFill>
                  <a:schemeClr val="tx1">
                    <a:lumMod val="65000"/>
                    <a:lumOff val="35000"/>
                  </a:schemeClr>
                </a:solidFill>
                <a:latin typeface="Calibri" charset="0"/>
                <a:ea typeface="Calibri" charset="0"/>
                <a:cs typeface="Calibri" charset="0"/>
              </a:rPr>
              <a:t>Haruvi-Lamdan</a:t>
            </a:r>
            <a:r>
              <a:rPr lang="en-US" sz="1600" dirty="0">
                <a:solidFill>
                  <a:schemeClr val="tx1">
                    <a:lumMod val="65000"/>
                    <a:lumOff val="35000"/>
                  </a:schemeClr>
                </a:solidFill>
                <a:latin typeface="Calibri" charset="0"/>
                <a:ea typeface="Calibri" charset="0"/>
                <a:cs typeface="Calibri" charset="0"/>
              </a:rPr>
              <a:t>, N., </a:t>
            </a:r>
            <a:r>
              <a:rPr lang="en-US" sz="1600" dirty="0" err="1">
                <a:solidFill>
                  <a:schemeClr val="tx1">
                    <a:lumMod val="65000"/>
                    <a:lumOff val="35000"/>
                  </a:schemeClr>
                </a:solidFill>
                <a:latin typeface="Calibri" charset="0"/>
                <a:ea typeface="Calibri" charset="0"/>
                <a:cs typeface="Calibri" charset="0"/>
              </a:rPr>
              <a:t>Horesh</a:t>
            </a:r>
            <a:r>
              <a:rPr lang="en-US" sz="1600" dirty="0">
                <a:solidFill>
                  <a:schemeClr val="tx1">
                    <a:lumMod val="65000"/>
                    <a:lumOff val="35000"/>
                  </a:schemeClr>
                </a:solidFill>
                <a:latin typeface="Calibri" charset="0"/>
                <a:ea typeface="Calibri" charset="0"/>
                <a:cs typeface="Calibri" charset="0"/>
              </a:rPr>
              <a:t>, D. &amp; Golan, O. PTSD and Autism Spectrum Disorder: Co-morbidity, Gaps in Research, and Potential Shared 	Mechanisms. </a:t>
            </a:r>
            <a:r>
              <a:rPr lang="en-US" sz="1600" i="1" dirty="0">
                <a:solidFill>
                  <a:schemeClr val="tx1">
                    <a:lumMod val="65000"/>
                    <a:lumOff val="35000"/>
                  </a:schemeClr>
                </a:solidFill>
                <a:latin typeface="Calibri" charset="0"/>
                <a:ea typeface="Calibri" charset="0"/>
                <a:cs typeface="Calibri" charset="0"/>
              </a:rPr>
              <a:t>Psychol. Trauma</a:t>
            </a:r>
            <a:r>
              <a:rPr lang="en-US" sz="1600" dirty="0">
                <a:solidFill>
                  <a:schemeClr val="tx1">
                    <a:lumMod val="65000"/>
                    <a:lumOff val="35000"/>
                  </a:schemeClr>
                </a:solidFill>
                <a:latin typeface="Calibri" charset="0"/>
                <a:ea typeface="Calibri" charset="0"/>
                <a:cs typeface="Calibri" charset="0"/>
              </a:rPr>
              <a:t> (2017). doi:10.1037/tra0000298</a:t>
            </a:r>
          </a:p>
          <a:p>
            <a:pPr>
              <a:lnSpc>
                <a:spcPct val="100000"/>
              </a:lnSpc>
              <a:spcBef>
                <a:spcPts val="0"/>
              </a:spcBef>
            </a:pPr>
            <a:r>
              <a:rPr lang="en-US" sz="1600" dirty="0">
                <a:solidFill>
                  <a:schemeClr val="tx1">
                    <a:lumMod val="65000"/>
                    <a:lumOff val="35000"/>
                  </a:schemeClr>
                </a:solidFill>
                <a:latin typeface="Calibri" charset="0"/>
                <a:ea typeface="Calibri" charset="0"/>
                <a:cs typeface="Calibri" charset="0"/>
              </a:rPr>
              <a:t>Hoffman, E.A., Clark, D.B., </a:t>
            </a:r>
            <a:r>
              <a:rPr lang="en-US" sz="1600" dirty="0" err="1">
                <a:solidFill>
                  <a:schemeClr val="tx1">
                    <a:lumMod val="65000"/>
                    <a:lumOff val="35000"/>
                  </a:schemeClr>
                </a:solidFill>
                <a:latin typeface="Calibri" charset="0"/>
                <a:ea typeface="Calibri" charset="0"/>
                <a:cs typeface="Calibri" charset="0"/>
              </a:rPr>
              <a:t>Orendain</a:t>
            </a:r>
            <a:r>
              <a:rPr lang="en-US" sz="1600" dirty="0">
                <a:solidFill>
                  <a:schemeClr val="tx1">
                    <a:lumMod val="65000"/>
                    <a:lumOff val="35000"/>
                  </a:schemeClr>
                </a:solidFill>
                <a:latin typeface="Calibri" charset="0"/>
                <a:ea typeface="Calibri" charset="0"/>
                <a:cs typeface="Calibri" charset="0"/>
              </a:rPr>
              <a:t>, N., </a:t>
            </a:r>
            <a:r>
              <a:rPr lang="en-US" sz="1600" dirty="0" err="1">
                <a:solidFill>
                  <a:schemeClr val="tx1">
                    <a:lumMod val="65000"/>
                    <a:lumOff val="35000"/>
                  </a:schemeClr>
                </a:solidFill>
                <a:latin typeface="Calibri" charset="0"/>
                <a:ea typeface="Calibri" charset="0"/>
                <a:cs typeface="Calibri" charset="0"/>
              </a:rPr>
              <a:t>Hudziak</a:t>
            </a:r>
            <a:r>
              <a:rPr lang="en-US" sz="1600" dirty="0">
                <a:solidFill>
                  <a:schemeClr val="tx1">
                    <a:lumMod val="65000"/>
                    <a:lumOff val="35000"/>
                  </a:schemeClr>
                </a:solidFill>
                <a:latin typeface="Calibri" charset="0"/>
                <a:ea typeface="Calibri" charset="0"/>
                <a:cs typeface="Calibri" charset="0"/>
              </a:rPr>
              <a:t>, J., </a:t>
            </a:r>
            <a:r>
              <a:rPr lang="en-US" sz="1600" dirty="0" err="1">
                <a:solidFill>
                  <a:schemeClr val="tx1">
                    <a:lumMod val="65000"/>
                    <a:lumOff val="35000"/>
                  </a:schemeClr>
                </a:solidFill>
                <a:latin typeface="Calibri" charset="0"/>
                <a:ea typeface="Calibri" charset="0"/>
                <a:cs typeface="Calibri" charset="0"/>
              </a:rPr>
              <a:t>Squeglia</a:t>
            </a:r>
            <a:r>
              <a:rPr lang="en-US" sz="1600" dirty="0">
                <a:solidFill>
                  <a:schemeClr val="tx1">
                    <a:lumMod val="65000"/>
                    <a:lumOff val="35000"/>
                  </a:schemeClr>
                </a:solidFill>
                <a:latin typeface="Calibri" charset="0"/>
                <a:ea typeface="Calibri" charset="0"/>
                <a:cs typeface="Calibri" charset="0"/>
              </a:rPr>
              <a:t>, L.M., &amp; Dowling, G.J. (2019) Stress exposures, neurodevelopment and 	health measures in the ABCD study. Neurobiology of Stress, 10(October 2018), 100157.https://</a:t>
            </a:r>
            <a:r>
              <a:rPr lang="en-US" sz="1600" dirty="0" err="1">
                <a:solidFill>
                  <a:schemeClr val="tx1">
                    <a:lumMod val="65000"/>
                    <a:lumOff val="35000"/>
                  </a:schemeClr>
                </a:solidFill>
                <a:latin typeface="Calibri" charset="0"/>
                <a:ea typeface="Calibri" charset="0"/>
                <a:cs typeface="Calibri" charset="0"/>
              </a:rPr>
              <a:t>doi.org</a:t>
            </a:r>
            <a:r>
              <a:rPr lang="en-US" sz="1600" dirty="0">
                <a:solidFill>
                  <a:schemeClr val="tx1">
                    <a:lumMod val="65000"/>
                    <a:lumOff val="35000"/>
                  </a:schemeClr>
                </a:solidFill>
                <a:latin typeface="Calibri" charset="0"/>
                <a:ea typeface="Calibri" charset="0"/>
                <a:cs typeface="Calibri" charset="0"/>
              </a:rPr>
              <a:t>/10.1016/ j.ynstr.2019 	.100157</a:t>
            </a:r>
          </a:p>
          <a:p>
            <a:pPr>
              <a:lnSpc>
                <a:spcPct val="100000"/>
              </a:lnSpc>
              <a:spcBef>
                <a:spcPts val="0"/>
              </a:spcBef>
            </a:pPr>
            <a:r>
              <a:rPr lang="en-US" sz="1600" dirty="0" err="1">
                <a:solidFill>
                  <a:schemeClr val="tx1">
                    <a:lumMod val="65000"/>
                    <a:lumOff val="35000"/>
                  </a:schemeClr>
                </a:solidFill>
                <a:latin typeface="Calibri" charset="0"/>
                <a:ea typeface="Calibri" charset="0"/>
                <a:cs typeface="Calibri" charset="0"/>
              </a:rPr>
              <a:t>Mehtar</a:t>
            </a:r>
            <a:r>
              <a:rPr lang="en-US" sz="1600" dirty="0">
                <a:solidFill>
                  <a:schemeClr val="tx1">
                    <a:lumMod val="65000"/>
                    <a:lumOff val="35000"/>
                  </a:schemeClr>
                </a:solidFill>
                <a:latin typeface="Calibri" charset="0"/>
                <a:ea typeface="Calibri" charset="0"/>
                <a:cs typeface="Calibri" charset="0"/>
              </a:rPr>
              <a:t>, M. &amp; </a:t>
            </a:r>
            <a:r>
              <a:rPr lang="en-US" sz="1600" dirty="0" err="1">
                <a:solidFill>
                  <a:schemeClr val="tx1">
                    <a:lumMod val="65000"/>
                    <a:lumOff val="35000"/>
                  </a:schemeClr>
                </a:solidFill>
                <a:latin typeface="Calibri" charset="0"/>
                <a:ea typeface="Calibri" charset="0"/>
                <a:cs typeface="Calibri" charset="0"/>
              </a:rPr>
              <a:t>Mukaddes</a:t>
            </a:r>
            <a:r>
              <a:rPr lang="en-US" sz="1600" dirty="0">
                <a:solidFill>
                  <a:schemeClr val="tx1">
                    <a:lumMod val="65000"/>
                    <a:lumOff val="35000"/>
                  </a:schemeClr>
                </a:solidFill>
                <a:latin typeface="Calibri" charset="0"/>
                <a:ea typeface="Calibri" charset="0"/>
                <a:cs typeface="Calibri" charset="0"/>
              </a:rPr>
              <a:t>, N. M. Posttraumatic Stress Disorder in individuals with diagnosis of Autistic Spectrum Disorders. </a:t>
            </a:r>
            <a:r>
              <a:rPr lang="en-US" sz="1600" i="1" dirty="0">
                <a:solidFill>
                  <a:schemeClr val="tx1">
                    <a:lumMod val="65000"/>
                    <a:lumOff val="35000"/>
                  </a:schemeClr>
                </a:solidFill>
                <a:latin typeface="Calibri" charset="0"/>
                <a:ea typeface="Calibri" charset="0"/>
                <a:cs typeface="Calibri" charset="0"/>
              </a:rPr>
              <a:t>Res. 	Autism </a:t>
            </a:r>
            <a:r>
              <a:rPr lang="en-US" sz="1600" i="1" dirty="0" err="1">
                <a:solidFill>
                  <a:schemeClr val="tx1">
                    <a:lumMod val="65000"/>
                    <a:lumOff val="35000"/>
                  </a:schemeClr>
                </a:solidFill>
                <a:latin typeface="Calibri" charset="0"/>
                <a:ea typeface="Calibri" charset="0"/>
                <a:cs typeface="Calibri" charset="0"/>
              </a:rPr>
              <a:t>Spectr</a:t>
            </a:r>
            <a:r>
              <a:rPr lang="en-US" sz="1600" i="1" dirty="0">
                <a:solidFill>
                  <a:schemeClr val="tx1">
                    <a:lumMod val="65000"/>
                    <a:lumOff val="35000"/>
                  </a:schemeClr>
                </a:solidFill>
                <a:latin typeface="Calibri" charset="0"/>
                <a:ea typeface="Calibri" charset="0"/>
                <a:cs typeface="Calibri" charset="0"/>
              </a:rPr>
              <a:t>. </a:t>
            </a:r>
            <a:r>
              <a:rPr lang="en-US" sz="1600" i="1" dirty="0" err="1">
                <a:solidFill>
                  <a:schemeClr val="tx1">
                    <a:lumMod val="65000"/>
                    <a:lumOff val="35000"/>
                  </a:schemeClr>
                </a:solidFill>
                <a:latin typeface="Calibri" charset="0"/>
                <a:ea typeface="Calibri" charset="0"/>
                <a:cs typeface="Calibri" charset="0"/>
              </a:rPr>
              <a:t>Disord</a:t>
            </a:r>
            <a:r>
              <a:rPr lang="en-US" sz="1600" i="1" dirty="0">
                <a:solidFill>
                  <a:schemeClr val="tx1">
                    <a:lumMod val="65000"/>
                    <a:lumOff val="35000"/>
                  </a:schemeClr>
                </a:solidFill>
                <a:latin typeface="Calibri" charset="0"/>
                <a:ea typeface="Calibri" charset="0"/>
                <a:cs typeface="Calibri" charset="0"/>
              </a:rPr>
              <a:t>.</a:t>
            </a:r>
            <a:r>
              <a:rPr lang="en-US" sz="1600" dirty="0">
                <a:solidFill>
                  <a:schemeClr val="tx1">
                    <a:lumMod val="65000"/>
                    <a:lumOff val="35000"/>
                  </a:schemeClr>
                </a:solidFill>
                <a:latin typeface="Calibri" charset="0"/>
                <a:ea typeface="Calibri" charset="0"/>
                <a:cs typeface="Calibri" charset="0"/>
              </a:rPr>
              <a:t> </a:t>
            </a:r>
            <a:r>
              <a:rPr lang="en-US" sz="1600" b="1" dirty="0">
                <a:solidFill>
                  <a:schemeClr val="tx1">
                    <a:lumMod val="65000"/>
                    <a:lumOff val="35000"/>
                  </a:schemeClr>
                </a:solidFill>
                <a:latin typeface="Calibri" charset="0"/>
                <a:ea typeface="Calibri" charset="0"/>
                <a:cs typeface="Calibri" charset="0"/>
              </a:rPr>
              <a:t>5,</a:t>
            </a:r>
            <a:r>
              <a:rPr lang="en-US" sz="1600" dirty="0">
                <a:solidFill>
                  <a:schemeClr val="tx1">
                    <a:lumMod val="65000"/>
                    <a:lumOff val="35000"/>
                  </a:schemeClr>
                </a:solidFill>
                <a:latin typeface="Calibri" charset="0"/>
                <a:ea typeface="Calibri" charset="0"/>
                <a:cs typeface="Calibri" charset="0"/>
              </a:rPr>
              <a:t> 539–546 (2011).</a:t>
            </a:r>
          </a:p>
          <a:p>
            <a:pPr>
              <a:lnSpc>
                <a:spcPct val="100000"/>
              </a:lnSpc>
              <a:spcBef>
                <a:spcPts val="0"/>
              </a:spcBef>
            </a:pPr>
            <a:r>
              <a:rPr lang="en-US" sz="1600" dirty="0">
                <a:solidFill>
                  <a:schemeClr val="tx1">
                    <a:lumMod val="65000"/>
                    <a:lumOff val="35000"/>
                  </a:schemeClr>
                </a:solidFill>
                <a:latin typeface="Calibri" charset="0"/>
                <a:ea typeface="Calibri" charset="0"/>
                <a:cs typeface="Calibri" charset="0"/>
              </a:rPr>
              <a:t>Hoover, D. W. &amp; Kaufman, J. Adverse childhood experiences in children with autism spectrum disorder. </a:t>
            </a:r>
            <a:r>
              <a:rPr lang="en-US" sz="1600" i="1" dirty="0" err="1">
                <a:solidFill>
                  <a:schemeClr val="tx1">
                    <a:lumMod val="65000"/>
                    <a:lumOff val="35000"/>
                  </a:schemeClr>
                </a:solidFill>
                <a:latin typeface="Calibri" charset="0"/>
                <a:ea typeface="Calibri" charset="0"/>
                <a:cs typeface="Calibri" charset="0"/>
              </a:rPr>
              <a:t>Curr</a:t>
            </a:r>
            <a:r>
              <a:rPr lang="en-US" sz="1600" i="1" dirty="0">
                <a:solidFill>
                  <a:schemeClr val="tx1">
                    <a:lumMod val="65000"/>
                    <a:lumOff val="35000"/>
                  </a:schemeClr>
                </a:solidFill>
                <a:latin typeface="Calibri" charset="0"/>
                <a:ea typeface="Calibri" charset="0"/>
                <a:cs typeface="Calibri" charset="0"/>
              </a:rPr>
              <a:t>. </a:t>
            </a:r>
            <a:r>
              <a:rPr lang="en-US" sz="1600" i="1" dirty="0" err="1">
                <a:solidFill>
                  <a:schemeClr val="tx1">
                    <a:lumMod val="65000"/>
                    <a:lumOff val="35000"/>
                  </a:schemeClr>
                </a:solidFill>
                <a:latin typeface="Calibri" charset="0"/>
                <a:ea typeface="Calibri" charset="0"/>
                <a:cs typeface="Calibri" charset="0"/>
              </a:rPr>
              <a:t>Opin</a:t>
            </a:r>
            <a:r>
              <a:rPr lang="en-US" sz="1600" i="1" dirty="0">
                <a:solidFill>
                  <a:schemeClr val="tx1">
                    <a:lumMod val="65000"/>
                    <a:lumOff val="35000"/>
                  </a:schemeClr>
                </a:solidFill>
                <a:latin typeface="Calibri" charset="0"/>
                <a:ea typeface="Calibri" charset="0"/>
                <a:cs typeface="Calibri" charset="0"/>
              </a:rPr>
              <a:t>. Psychiatry</a:t>
            </a:r>
            <a:r>
              <a:rPr lang="en-US" sz="1600" dirty="0">
                <a:solidFill>
                  <a:schemeClr val="tx1">
                    <a:lumMod val="65000"/>
                    <a:lumOff val="35000"/>
                  </a:schemeClr>
                </a:solidFill>
                <a:latin typeface="Calibri" charset="0"/>
                <a:ea typeface="Calibri" charset="0"/>
                <a:cs typeface="Calibri" charset="0"/>
              </a:rPr>
              <a:t> </a:t>
            </a:r>
            <a:r>
              <a:rPr lang="en-US" sz="1600" b="1" dirty="0">
                <a:solidFill>
                  <a:schemeClr val="tx1">
                    <a:lumMod val="65000"/>
                    <a:lumOff val="35000"/>
                  </a:schemeClr>
                </a:solidFill>
                <a:latin typeface="Calibri" charset="0"/>
                <a:ea typeface="Calibri" charset="0"/>
                <a:cs typeface="Calibri" charset="0"/>
              </a:rPr>
              <a:t>31,</a:t>
            </a:r>
            <a:r>
              <a:rPr lang="en-US" sz="1600" dirty="0">
                <a:solidFill>
                  <a:schemeClr val="tx1">
                    <a:lumMod val="65000"/>
                    <a:lumOff val="35000"/>
                  </a:schemeClr>
                </a:solidFill>
                <a:latin typeface="Calibri" charset="0"/>
                <a:ea typeface="Calibri" charset="0"/>
                <a:cs typeface="Calibri" charset="0"/>
              </a:rPr>
              <a:t> 	128–132 (2018).</a:t>
            </a:r>
          </a:p>
          <a:p>
            <a:pPr>
              <a:lnSpc>
                <a:spcPct val="100000"/>
              </a:lnSpc>
              <a:spcBef>
                <a:spcPts val="0"/>
              </a:spcBef>
            </a:pPr>
            <a:r>
              <a:rPr lang="en-US" sz="1600" dirty="0">
                <a:solidFill>
                  <a:schemeClr val="tx1">
                    <a:lumMod val="65000"/>
                    <a:lumOff val="35000"/>
                  </a:schemeClr>
                </a:solidFill>
                <a:latin typeface="Calibri" charset="0"/>
                <a:ea typeface="Calibri" charset="0"/>
                <a:cs typeface="Calibri" charset="0"/>
              </a:rPr>
              <a:t>Kerns, C. M., </a:t>
            </a:r>
            <a:r>
              <a:rPr lang="en-US" sz="1600" dirty="0" err="1">
                <a:solidFill>
                  <a:schemeClr val="tx1">
                    <a:lumMod val="65000"/>
                    <a:lumOff val="35000"/>
                  </a:schemeClr>
                </a:solidFill>
                <a:latin typeface="Calibri" charset="0"/>
                <a:ea typeface="Calibri" charset="0"/>
                <a:cs typeface="Calibri" charset="0"/>
              </a:rPr>
              <a:t>Newschaffer</a:t>
            </a:r>
            <a:r>
              <a:rPr lang="en-US" sz="1600" dirty="0">
                <a:solidFill>
                  <a:schemeClr val="tx1">
                    <a:lumMod val="65000"/>
                    <a:lumOff val="35000"/>
                  </a:schemeClr>
                </a:solidFill>
                <a:latin typeface="Calibri" charset="0"/>
                <a:ea typeface="Calibri" charset="0"/>
                <a:cs typeface="Calibri" charset="0"/>
              </a:rPr>
              <a:t>, C. J. &amp; Berkowitz, S. J. Traumatic Childhood Events and Autism Spectrum Disorder. </a:t>
            </a:r>
            <a:r>
              <a:rPr lang="en-US" sz="1600" i="1" dirty="0">
                <a:solidFill>
                  <a:schemeClr val="tx1">
                    <a:lumMod val="65000"/>
                    <a:lumOff val="35000"/>
                  </a:schemeClr>
                </a:solidFill>
                <a:latin typeface="Calibri" charset="0"/>
                <a:ea typeface="Calibri" charset="0"/>
                <a:cs typeface="Calibri" charset="0"/>
              </a:rPr>
              <a:t>J. Autism Dev. 	</a:t>
            </a:r>
            <a:r>
              <a:rPr lang="en-US" sz="1600" i="1" dirty="0" err="1">
                <a:solidFill>
                  <a:schemeClr val="tx1">
                    <a:lumMod val="65000"/>
                    <a:lumOff val="35000"/>
                  </a:schemeClr>
                </a:solidFill>
                <a:latin typeface="Calibri" charset="0"/>
                <a:ea typeface="Calibri" charset="0"/>
                <a:cs typeface="Calibri" charset="0"/>
              </a:rPr>
              <a:t>Disord</a:t>
            </a:r>
            <a:r>
              <a:rPr lang="en-US" sz="1600" i="1" dirty="0">
                <a:solidFill>
                  <a:schemeClr val="tx1">
                    <a:lumMod val="65000"/>
                    <a:lumOff val="35000"/>
                  </a:schemeClr>
                </a:solidFill>
                <a:latin typeface="Calibri" charset="0"/>
                <a:ea typeface="Calibri" charset="0"/>
                <a:cs typeface="Calibri" charset="0"/>
              </a:rPr>
              <a:t>.</a:t>
            </a:r>
            <a:r>
              <a:rPr lang="en-US" sz="1600" dirty="0">
                <a:solidFill>
                  <a:schemeClr val="tx1">
                    <a:lumMod val="65000"/>
                    <a:lumOff val="35000"/>
                  </a:schemeClr>
                </a:solidFill>
                <a:latin typeface="Calibri" charset="0"/>
                <a:ea typeface="Calibri" charset="0"/>
                <a:cs typeface="Calibri" charset="0"/>
              </a:rPr>
              <a:t> </a:t>
            </a:r>
            <a:r>
              <a:rPr lang="en-US" sz="1600" b="1" dirty="0">
                <a:solidFill>
                  <a:schemeClr val="tx1">
                    <a:lumMod val="65000"/>
                    <a:lumOff val="35000"/>
                  </a:schemeClr>
                </a:solidFill>
                <a:latin typeface="Calibri" charset="0"/>
                <a:ea typeface="Calibri" charset="0"/>
                <a:cs typeface="Calibri" charset="0"/>
              </a:rPr>
              <a:t>45,</a:t>
            </a:r>
            <a:r>
              <a:rPr lang="en-US" sz="1600" dirty="0">
                <a:solidFill>
                  <a:schemeClr val="tx1">
                    <a:lumMod val="65000"/>
                    <a:lumOff val="35000"/>
                  </a:schemeClr>
                </a:solidFill>
                <a:latin typeface="Calibri" charset="0"/>
                <a:ea typeface="Calibri" charset="0"/>
                <a:cs typeface="Calibri" charset="0"/>
              </a:rPr>
              <a:t> 3475–3486 (2015).</a:t>
            </a:r>
          </a:p>
          <a:p>
            <a:pPr>
              <a:lnSpc>
                <a:spcPct val="100000"/>
              </a:lnSpc>
              <a:spcBef>
                <a:spcPts val="0"/>
              </a:spcBef>
            </a:pPr>
            <a:r>
              <a:rPr lang="en-US" sz="1600" dirty="0">
                <a:solidFill>
                  <a:schemeClr val="tx1">
                    <a:lumMod val="65000"/>
                    <a:lumOff val="35000"/>
                  </a:schemeClr>
                </a:solidFill>
                <a:latin typeface="Calibri" charset="0"/>
                <a:ea typeface="Calibri" charset="0"/>
                <a:cs typeface="Calibri" charset="0"/>
              </a:rPr>
              <a:t>Roberts, A. L., </a:t>
            </a:r>
            <a:r>
              <a:rPr lang="en-US" sz="1600" dirty="0" err="1">
                <a:solidFill>
                  <a:schemeClr val="tx1">
                    <a:lumMod val="65000"/>
                    <a:lumOff val="35000"/>
                  </a:schemeClr>
                </a:solidFill>
                <a:latin typeface="Calibri" charset="0"/>
                <a:ea typeface="Calibri" charset="0"/>
                <a:cs typeface="Calibri" charset="0"/>
              </a:rPr>
              <a:t>Koenen</a:t>
            </a:r>
            <a:r>
              <a:rPr lang="en-US" sz="1600" dirty="0">
                <a:solidFill>
                  <a:schemeClr val="tx1">
                    <a:lumMod val="65000"/>
                    <a:lumOff val="35000"/>
                  </a:schemeClr>
                </a:solidFill>
                <a:latin typeface="Calibri" charset="0"/>
                <a:ea typeface="Calibri" charset="0"/>
                <a:cs typeface="Calibri" charset="0"/>
              </a:rPr>
              <a:t>, K. C., </a:t>
            </a:r>
            <a:r>
              <a:rPr lang="en-US" sz="1600" dirty="0" err="1">
                <a:solidFill>
                  <a:schemeClr val="tx1">
                    <a:lumMod val="65000"/>
                    <a:lumOff val="35000"/>
                  </a:schemeClr>
                </a:solidFill>
                <a:latin typeface="Calibri" charset="0"/>
                <a:ea typeface="Calibri" charset="0"/>
                <a:cs typeface="Calibri" charset="0"/>
              </a:rPr>
              <a:t>Lyall</a:t>
            </a:r>
            <a:r>
              <a:rPr lang="en-US" sz="1600" dirty="0">
                <a:solidFill>
                  <a:schemeClr val="tx1">
                    <a:lumMod val="65000"/>
                    <a:lumOff val="35000"/>
                  </a:schemeClr>
                </a:solidFill>
                <a:latin typeface="Calibri" charset="0"/>
                <a:ea typeface="Calibri" charset="0"/>
                <a:cs typeface="Calibri" charset="0"/>
              </a:rPr>
              <a:t>, K., Robinson, E. B. &amp; </a:t>
            </a:r>
            <a:r>
              <a:rPr lang="en-US" sz="1600" dirty="0" err="1">
                <a:solidFill>
                  <a:schemeClr val="tx1">
                    <a:lumMod val="65000"/>
                    <a:lumOff val="35000"/>
                  </a:schemeClr>
                </a:solidFill>
                <a:latin typeface="Calibri" charset="0"/>
                <a:ea typeface="Calibri" charset="0"/>
                <a:cs typeface="Calibri" charset="0"/>
              </a:rPr>
              <a:t>Weisskopf</a:t>
            </a:r>
            <a:r>
              <a:rPr lang="en-US" sz="1600" dirty="0">
                <a:solidFill>
                  <a:schemeClr val="tx1">
                    <a:lumMod val="65000"/>
                    <a:lumOff val="35000"/>
                  </a:schemeClr>
                </a:solidFill>
                <a:latin typeface="Calibri" charset="0"/>
                <a:ea typeface="Calibri" charset="0"/>
                <a:cs typeface="Calibri" charset="0"/>
              </a:rPr>
              <a:t>, M. G. Association of autistic traits in adulthood with childhood abuse, 	interpersonal victimization, and posttraumatic stress. </a:t>
            </a:r>
            <a:r>
              <a:rPr lang="en-US" sz="1600" i="1" dirty="0">
                <a:solidFill>
                  <a:schemeClr val="tx1">
                    <a:lumMod val="65000"/>
                    <a:lumOff val="35000"/>
                  </a:schemeClr>
                </a:solidFill>
                <a:latin typeface="Calibri" charset="0"/>
                <a:ea typeface="Calibri" charset="0"/>
                <a:cs typeface="Calibri" charset="0"/>
              </a:rPr>
              <a:t>Child </a:t>
            </a:r>
            <a:r>
              <a:rPr lang="en-US" sz="1600" i="1" dirty="0" err="1">
                <a:solidFill>
                  <a:schemeClr val="tx1">
                    <a:lumMod val="65000"/>
                    <a:lumOff val="35000"/>
                  </a:schemeClr>
                </a:solidFill>
                <a:latin typeface="Calibri" charset="0"/>
                <a:ea typeface="Calibri" charset="0"/>
                <a:cs typeface="Calibri" charset="0"/>
              </a:rPr>
              <a:t>Abus</a:t>
            </a:r>
            <a:r>
              <a:rPr lang="en-US" sz="1600" i="1" dirty="0">
                <a:solidFill>
                  <a:schemeClr val="tx1">
                    <a:lumMod val="65000"/>
                    <a:lumOff val="35000"/>
                  </a:schemeClr>
                </a:solidFill>
                <a:latin typeface="Calibri" charset="0"/>
                <a:ea typeface="Calibri" charset="0"/>
                <a:cs typeface="Calibri" charset="0"/>
              </a:rPr>
              <a:t>. </a:t>
            </a:r>
            <a:r>
              <a:rPr lang="en-US" sz="1600" i="1" dirty="0" err="1">
                <a:solidFill>
                  <a:schemeClr val="tx1">
                    <a:lumMod val="65000"/>
                    <a:lumOff val="35000"/>
                  </a:schemeClr>
                </a:solidFill>
                <a:latin typeface="Calibri" charset="0"/>
                <a:ea typeface="Calibri" charset="0"/>
                <a:cs typeface="Calibri" charset="0"/>
              </a:rPr>
              <a:t>Negl</a:t>
            </a:r>
            <a:r>
              <a:rPr lang="en-US" sz="1600" i="1" dirty="0">
                <a:solidFill>
                  <a:schemeClr val="tx1">
                    <a:lumMod val="65000"/>
                    <a:lumOff val="35000"/>
                  </a:schemeClr>
                </a:solidFill>
                <a:latin typeface="Calibri" charset="0"/>
                <a:ea typeface="Calibri" charset="0"/>
                <a:cs typeface="Calibri" charset="0"/>
              </a:rPr>
              <a:t>.</a:t>
            </a:r>
            <a:r>
              <a:rPr lang="en-US" sz="1600" dirty="0">
                <a:solidFill>
                  <a:schemeClr val="tx1">
                    <a:lumMod val="65000"/>
                    <a:lumOff val="35000"/>
                  </a:schemeClr>
                </a:solidFill>
                <a:latin typeface="Calibri" charset="0"/>
                <a:ea typeface="Calibri" charset="0"/>
                <a:cs typeface="Calibri" charset="0"/>
              </a:rPr>
              <a:t> </a:t>
            </a:r>
            <a:r>
              <a:rPr lang="en-US" sz="1600" b="1" dirty="0">
                <a:solidFill>
                  <a:schemeClr val="tx1">
                    <a:lumMod val="65000"/>
                    <a:lumOff val="35000"/>
                  </a:schemeClr>
                </a:solidFill>
                <a:latin typeface="Calibri" charset="0"/>
                <a:ea typeface="Calibri" charset="0"/>
                <a:cs typeface="Calibri" charset="0"/>
              </a:rPr>
              <a:t>45,</a:t>
            </a:r>
            <a:r>
              <a:rPr lang="en-US" sz="1600" dirty="0">
                <a:solidFill>
                  <a:schemeClr val="tx1">
                    <a:lumMod val="65000"/>
                    <a:lumOff val="35000"/>
                  </a:schemeClr>
                </a:solidFill>
                <a:latin typeface="Calibri" charset="0"/>
                <a:ea typeface="Calibri" charset="0"/>
                <a:cs typeface="Calibri" charset="0"/>
              </a:rPr>
              <a:t> 135–142 (2015).</a:t>
            </a:r>
          </a:p>
          <a:p>
            <a:pPr>
              <a:lnSpc>
                <a:spcPct val="100000"/>
              </a:lnSpc>
              <a:spcBef>
                <a:spcPts val="0"/>
              </a:spcBef>
            </a:pPr>
            <a:r>
              <a:rPr lang="en-US" sz="1600" dirty="0" err="1">
                <a:solidFill>
                  <a:schemeClr val="tx1">
                    <a:lumMod val="65000"/>
                    <a:lumOff val="35000"/>
                  </a:schemeClr>
                </a:solidFill>
                <a:latin typeface="Calibri" charset="0"/>
                <a:ea typeface="Calibri" charset="0"/>
                <a:cs typeface="Calibri" charset="0"/>
              </a:rPr>
              <a:t>Storch</a:t>
            </a:r>
            <a:r>
              <a:rPr lang="en-US" sz="1600" dirty="0">
                <a:solidFill>
                  <a:schemeClr val="tx1">
                    <a:lumMod val="65000"/>
                    <a:lumOff val="35000"/>
                  </a:schemeClr>
                </a:solidFill>
                <a:latin typeface="Calibri" charset="0"/>
                <a:ea typeface="Calibri" charset="0"/>
                <a:cs typeface="Calibri" charset="0"/>
              </a:rPr>
              <a:t>, E. A. </a:t>
            </a:r>
            <a:r>
              <a:rPr lang="en-US" sz="1600" i="1" dirty="0">
                <a:solidFill>
                  <a:schemeClr val="tx1">
                    <a:lumMod val="65000"/>
                    <a:lumOff val="35000"/>
                  </a:schemeClr>
                </a:solidFill>
                <a:latin typeface="Calibri" charset="0"/>
                <a:ea typeface="Calibri" charset="0"/>
                <a:cs typeface="Calibri" charset="0"/>
              </a:rPr>
              <a:t>et al.</a:t>
            </a:r>
            <a:r>
              <a:rPr lang="en-US" sz="1600" dirty="0">
                <a:solidFill>
                  <a:schemeClr val="tx1">
                    <a:lumMod val="65000"/>
                    <a:lumOff val="35000"/>
                  </a:schemeClr>
                </a:solidFill>
                <a:latin typeface="Calibri" charset="0"/>
                <a:ea typeface="Calibri" charset="0"/>
                <a:cs typeface="Calibri" charset="0"/>
              </a:rPr>
              <a:t> The phenomenology and clinical correlates of suicidal thoughts and behaviors in youth with autism spectrum 	disorders. </a:t>
            </a:r>
            <a:r>
              <a:rPr lang="en-US" sz="1600" i="1" dirty="0">
                <a:solidFill>
                  <a:schemeClr val="tx1">
                    <a:lumMod val="65000"/>
                    <a:lumOff val="35000"/>
                  </a:schemeClr>
                </a:solidFill>
                <a:latin typeface="Calibri" charset="0"/>
                <a:ea typeface="Calibri" charset="0"/>
                <a:cs typeface="Calibri" charset="0"/>
              </a:rPr>
              <a:t>J. Autism Dev. </a:t>
            </a:r>
            <a:r>
              <a:rPr lang="en-US" sz="1600" i="1" dirty="0" err="1">
                <a:solidFill>
                  <a:schemeClr val="tx1">
                    <a:lumMod val="65000"/>
                    <a:lumOff val="35000"/>
                  </a:schemeClr>
                </a:solidFill>
                <a:latin typeface="Calibri" charset="0"/>
                <a:ea typeface="Calibri" charset="0"/>
                <a:cs typeface="Calibri" charset="0"/>
              </a:rPr>
              <a:t>Disord</a:t>
            </a:r>
            <a:r>
              <a:rPr lang="en-US" sz="1600" i="1" dirty="0">
                <a:solidFill>
                  <a:schemeClr val="tx1">
                    <a:lumMod val="65000"/>
                    <a:lumOff val="35000"/>
                  </a:schemeClr>
                </a:solidFill>
                <a:latin typeface="Calibri" charset="0"/>
                <a:ea typeface="Calibri" charset="0"/>
                <a:cs typeface="Calibri" charset="0"/>
              </a:rPr>
              <a:t>.</a:t>
            </a:r>
            <a:r>
              <a:rPr lang="en-US" sz="1600" dirty="0">
                <a:solidFill>
                  <a:schemeClr val="tx1">
                    <a:lumMod val="65000"/>
                    <a:lumOff val="35000"/>
                  </a:schemeClr>
                </a:solidFill>
                <a:latin typeface="Calibri" charset="0"/>
                <a:ea typeface="Calibri" charset="0"/>
                <a:cs typeface="Calibri" charset="0"/>
              </a:rPr>
              <a:t> </a:t>
            </a:r>
            <a:r>
              <a:rPr lang="en-US" sz="1600" b="1" dirty="0">
                <a:solidFill>
                  <a:schemeClr val="tx1">
                    <a:lumMod val="65000"/>
                    <a:lumOff val="35000"/>
                  </a:schemeClr>
                </a:solidFill>
                <a:latin typeface="Calibri" charset="0"/>
                <a:ea typeface="Calibri" charset="0"/>
                <a:cs typeface="Calibri" charset="0"/>
              </a:rPr>
              <a:t>43,</a:t>
            </a:r>
            <a:r>
              <a:rPr lang="en-US" sz="1600" dirty="0">
                <a:solidFill>
                  <a:schemeClr val="tx1">
                    <a:lumMod val="65000"/>
                    <a:lumOff val="35000"/>
                  </a:schemeClr>
                </a:solidFill>
                <a:latin typeface="Calibri" charset="0"/>
                <a:ea typeface="Calibri" charset="0"/>
                <a:cs typeface="Calibri" charset="0"/>
              </a:rPr>
              <a:t> 2450–2459 (2013). </a:t>
            </a:r>
          </a:p>
          <a:p>
            <a:pPr>
              <a:lnSpc>
                <a:spcPct val="100000"/>
              </a:lnSpc>
              <a:spcBef>
                <a:spcPts val="0"/>
              </a:spcBef>
            </a:pPr>
            <a:endParaRPr lang="en-US" sz="1600" dirty="0">
              <a:solidFill>
                <a:schemeClr val="tx1">
                  <a:lumMod val="65000"/>
                  <a:lumOff val="35000"/>
                </a:schemeClr>
              </a:solidFill>
              <a:latin typeface="Calibri" charset="0"/>
              <a:ea typeface="Calibri" charset="0"/>
              <a:cs typeface="Calibri" charset="0"/>
            </a:endParaRPr>
          </a:p>
        </p:txBody>
      </p:sp>
    </p:spTree>
    <p:extLst>
      <p:ext uri="{BB962C8B-B14F-4D97-AF65-F5344CB8AC3E}">
        <p14:creationId xmlns:p14="http://schemas.microsoft.com/office/powerpoint/2010/main" val="1442483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2"/>
        <p:cNvGrpSpPr/>
        <p:nvPr/>
      </p:nvGrpSpPr>
      <p:grpSpPr>
        <a:xfrm>
          <a:off x="0" y="0"/>
          <a:ext cx="0" cy="0"/>
          <a:chOff x="0" y="0"/>
          <a:chExt cx="0" cy="0"/>
        </a:xfrm>
      </p:grpSpPr>
      <p:sp useBgFill="1">
        <p:nvSpPr>
          <p:cNvPr id="144" name="Rectangle 143">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Google Shape;203;gb929e58b1f_0_249"/>
          <p:cNvSpPr txBox="1">
            <a:spLocks noGrp="1"/>
          </p:cNvSpPr>
          <p:nvPr>
            <p:ph type="title"/>
          </p:nvPr>
        </p:nvSpPr>
        <p:spPr>
          <a:xfrm>
            <a:off x="1036684" y="1152144"/>
            <a:ext cx="3888999" cy="3072393"/>
          </a:xfrm>
          <a:prstGeom prst="rect">
            <a:avLst/>
          </a:prstGeom>
        </p:spPr>
        <p:txBody>
          <a:bodyPr spcFirstLastPara="1" vert="horz" lIns="91440" tIns="45720" rIns="91440" bIns="45720" rtlCol="0" anchor="b" anchorCtr="1">
            <a:normAutofit/>
          </a:bodyPr>
          <a:lstStyle/>
          <a:p>
            <a:r>
              <a:rPr lang="en-US" sz="5200" cap="none"/>
              <a:t>(ABCD)</a:t>
            </a:r>
            <a:br>
              <a:rPr lang="en-US" sz="5200" cap="none"/>
            </a:br>
            <a:r>
              <a:rPr lang="en-US" sz="5200" cap="none"/>
              <a:t>Cohort Size: 11,874 Youth</a:t>
            </a:r>
          </a:p>
        </p:txBody>
      </p:sp>
      <p:sp>
        <p:nvSpPr>
          <p:cNvPr id="146" name="Rectangle 145">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8" name="Group 147">
            <a:extLst>
              <a:ext uri="{FF2B5EF4-FFF2-40B4-BE49-F238E27FC236}">
                <a16:creationId xmlns:a16="http://schemas.microsoft.com/office/drawing/2014/main" id="{0924561D-756D-410B-973A-E68C2552C2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7763256" y="73152"/>
            <a:chExt cx="1178966" cy="232963"/>
          </a:xfrm>
        </p:grpSpPr>
        <p:sp>
          <p:nvSpPr>
            <p:cNvPr id="149" name="Rectangle 64">
              <a:extLst>
                <a:ext uri="{FF2B5EF4-FFF2-40B4-BE49-F238E27FC236}">
                  <a16:creationId xmlns:a16="http://schemas.microsoft.com/office/drawing/2014/main" id="{77AF0971-0074-4E4E-9318-C1990C6FF2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66">
              <a:extLst>
                <a:ext uri="{FF2B5EF4-FFF2-40B4-BE49-F238E27FC236}">
                  <a16:creationId xmlns:a16="http://schemas.microsoft.com/office/drawing/2014/main" id="{0849707A-24B1-45E4-8493-5DC15C578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64">
              <a:extLst>
                <a:ext uri="{FF2B5EF4-FFF2-40B4-BE49-F238E27FC236}">
                  <a16:creationId xmlns:a16="http://schemas.microsoft.com/office/drawing/2014/main" id="{E0FFD705-F03C-46B0-ABB9-3C24E0931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66">
              <a:extLst>
                <a:ext uri="{FF2B5EF4-FFF2-40B4-BE49-F238E27FC236}">
                  <a16:creationId xmlns:a16="http://schemas.microsoft.com/office/drawing/2014/main" id="{520B12C0-88D0-4F6F-9F29-38E4D1D610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64">
              <a:extLst>
                <a:ext uri="{FF2B5EF4-FFF2-40B4-BE49-F238E27FC236}">
                  <a16:creationId xmlns:a16="http://schemas.microsoft.com/office/drawing/2014/main" id="{DEDD5A45-3641-4FE7-8375-EECF2DC9D0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66">
              <a:extLst>
                <a:ext uri="{FF2B5EF4-FFF2-40B4-BE49-F238E27FC236}">
                  <a16:creationId xmlns:a16="http://schemas.microsoft.com/office/drawing/2014/main" id="{89BF55CA-60FC-479D-A85E-48626FC13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64">
              <a:extLst>
                <a:ext uri="{FF2B5EF4-FFF2-40B4-BE49-F238E27FC236}">
                  <a16:creationId xmlns:a16="http://schemas.microsoft.com/office/drawing/2014/main" id="{5AFBE5BF-E87A-408F-BBBD-44C3D04C04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66">
              <a:extLst>
                <a:ext uri="{FF2B5EF4-FFF2-40B4-BE49-F238E27FC236}">
                  <a16:creationId xmlns:a16="http://schemas.microsoft.com/office/drawing/2014/main" id="{1C27CF92-D148-45C8-88B6-F450B63DF1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64">
              <a:extLst>
                <a:ext uri="{FF2B5EF4-FFF2-40B4-BE49-F238E27FC236}">
                  <a16:creationId xmlns:a16="http://schemas.microsoft.com/office/drawing/2014/main" id="{51CA2232-D147-480C-B1EE-665EE6ACC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66">
              <a:extLst>
                <a:ext uri="{FF2B5EF4-FFF2-40B4-BE49-F238E27FC236}">
                  <a16:creationId xmlns:a16="http://schemas.microsoft.com/office/drawing/2014/main" id="{7E67D92D-1CA9-43CE-8150-DF504F2BF0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64">
              <a:extLst>
                <a:ext uri="{FF2B5EF4-FFF2-40B4-BE49-F238E27FC236}">
                  <a16:creationId xmlns:a16="http://schemas.microsoft.com/office/drawing/2014/main" id="{7B273169-B674-4C50-A14D-A943B9979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66">
              <a:extLst>
                <a:ext uri="{FF2B5EF4-FFF2-40B4-BE49-F238E27FC236}">
                  <a16:creationId xmlns:a16="http://schemas.microsoft.com/office/drawing/2014/main" id="{DF6183FA-653E-4533-9A0B-D249EC0B1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64">
              <a:extLst>
                <a:ext uri="{FF2B5EF4-FFF2-40B4-BE49-F238E27FC236}">
                  <a16:creationId xmlns:a16="http://schemas.microsoft.com/office/drawing/2014/main" id="{A82EFE58-AAB0-4925-A176-6FF36BF878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66">
              <a:extLst>
                <a:ext uri="{FF2B5EF4-FFF2-40B4-BE49-F238E27FC236}">
                  <a16:creationId xmlns:a16="http://schemas.microsoft.com/office/drawing/2014/main" id="{3122AE75-4DBB-4E14-B0CA-DD1EAD89CE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64">
              <a:extLst>
                <a:ext uri="{FF2B5EF4-FFF2-40B4-BE49-F238E27FC236}">
                  <a16:creationId xmlns:a16="http://schemas.microsoft.com/office/drawing/2014/main" id="{4ED7E672-90FC-4E8C-9C43-3AAE391C6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66">
              <a:extLst>
                <a:ext uri="{FF2B5EF4-FFF2-40B4-BE49-F238E27FC236}">
                  <a16:creationId xmlns:a16="http://schemas.microsoft.com/office/drawing/2014/main" id="{A5C0019E-5136-4C5E-A223-1E1717FD47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64">
              <a:extLst>
                <a:ext uri="{FF2B5EF4-FFF2-40B4-BE49-F238E27FC236}">
                  <a16:creationId xmlns:a16="http://schemas.microsoft.com/office/drawing/2014/main" id="{29705F60-CFE6-47C5-96E5-05E7731FC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66">
              <a:extLst>
                <a:ext uri="{FF2B5EF4-FFF2-40B4-BE49-F238E27FC236}">
                  <a16:creationId xmlns:a16="http://schemas.microsoft.com/office/drawing/2014/main" id="{090E047C-18BC-4180-8D10-9F18F517BA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64">
              <a:extLst>
                <a:ext uri="{FF2B5EF4-FFF2-40B4-BE49-F238E27FC236}">
                  <a16:creationId xmlns:a16="http://schemas.microsoft.com/office/drawing/2014/main" id="{A153194A-C8B1-46DB-9C6B-9847B06FAE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66">
              <a:extLst>
                <a:ext uri="{FF2B5EF4-FFF2-40B4-BE49-F238E27FC236}">
                  <a16:creationId xmlns:a16="http://schemas.microsoft.com/office/drawing/2014/main" id="{5C0235EA-4E98-43EA-9AAE-2BD893DEAF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descr="Graphical user interface, text&#10;&#10;Description automatically generated">
            <a:extLst>
              <a:ext uri="{FF2B5EF4-FFF2-40B4-BE49-F238E27FC236}">
                <a16:creationId xmlns:a16="http://schemas.microsoft.com/office/drawing/2014/main" id="{66EA7D37-17A4-1A4D-A5DD-24189D009985}"/>
              </a:ext>
            </a:extLst>
          </p:cNvPr>
          <p:cNvPicPr>
            <a:picLocks noChangeAspect="1"/>
          </p:cNvPicPr>
          <p:nvPr/>
        </p:nvPicPr>
        <p:blipFill rotWithShape="1">
          <a:blip r:embed="rId3">
            <a:extLst>
              <a:ext uri="{28A0092B-C50C-407E-A947-70E740481C1C}">
                <a14:useLocalDpi xmlns:a14="http://schemas.microsoft.com/office/drawing/2010/main" val="0"/>
              </a:ext>
            </a:extLst>
          </a:blip>
          <a:srcRect l="-2622" t="2" r="-1069" b="-4941"/>
          <a:stretch/>
        </p:blipFill>
        <p:spPr>
          <a:xfrm>
            <a:off x="5509008" y="729042"/>
            <a:ext cx="6428067" cy="2504606"/>
          </a:xfrm>
          <a:prstGeom prst="rect">
            <a:avLst/>
          </a:prstGeom>
        </p:spPr>
      </p:pic>
      <p:sp>
        <p:nvSpPr>
          <p:cNvPr id="170" name="Rectangle 169">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650"/>
            <a:ext cx="606972" cy="3624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p&#10;&#10;Description automatically generated">
            <a:extLst>
              <a:ext uri="{FF2B5EF4-FFF2-40B4-BE49-F238E27FC236}">
                <a16:creationId xmlns:a16="http://schemas.microsoft.com/office/drawing/2014/main" id="{8F33C998-A289-DA48-BC63-DB8173D5CD71}"/>
              </a:ext>
            </a:extLst>
          </p:cNvPr>
          <p:cNvPicPr>
            <a:picLocks noChangeAspect="1"/>
          </p:cNvPicPr>
          <p:nvPr/>
        </p:nvPicPr>
        <p:blipFill rotWithShape="1">
          <a:blip r:embed="rId4">
            <a:extLst>
              <a:ext uri="{28A0092B-C50C-407E-A947-70E740481C1C}">
                <a14:useLocalDpi xmlns:a14="http://schemas.microsoft.com/office/drawing/2010/main" val="0"/>
              </a:ext>
            </a:extLst>
          </a:blip>
          <a:srcRect r="-1" b="14381"/>
          <a:stretch/>
        </p:blipFill>
        <p:spPr>
          <a:xfrm>
            <a:off x="5509008" y="3497939"/>
            <a:ext cx="6428068" cy="3095770"/>
          </a:xfrm>
          <a:prstGeom prst="rect">
            <a:avLst/>
          </a:prstGeom>
        </p:spPr>
      </p:pic>
    </p:spTree>
    <p:extLst>
      <p:ext uri="{BB962C8B-B14F-4D97-AF65-F5344CB8AC3E}">
        <p14:creationId xmlns:p14="http://schemas.microsoft.com/office/powerpoint/2010/main" val="737042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1EA1DAFF-CECA-492F-BFA1-22C64956B8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9" name="Oval 28">
              <a:extLst>
                <a:ext uri="{FF2B5EF4-FFF2-40B4-BE49-F238E27FC236}">
                  <a16:creationId xmlns:a16="http://schemas.microsoft.com/office/drawing/2014/main" id="{5D3D3744-142C-4653-90AB-546FE6B84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0BC69CAC-820B-41BA-BFCA-79B45576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3D205E7A-88AB-4C4B-B8D1-5A76AA878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0D4286E9-8501-4EBF-874C-74897B4B6F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45586ADC-910E-45C9-BAB4-CB0EFBEE5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DAB594C5-5BB0-49AE-8AAC-AE40A6F8A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35">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9" name="Straight Connector 38">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4" name="Google Shape;210;gb929e58b1f_0_134">
            <a:extLst>
              <a:ext uri="{FF2B5EF4-FFF2-40B4-BE49-F238E27FC236}">
                <a16:creationId xmlns:a16="http://schemas.microsoft.com/office/drawing/2014/main" id="{5CD6ECA8-CC71-0A41-A92B-FE15B1D4ED8F}"/>
              </a:ext>
            </a:extLst>
          </p:cNvPr>
          <p:cNvPicPr preferRelativeResize="0"/>
          <p:nvPr/>
        </p:nvPicPr>
        <p:blipFill rotWithShape="1">
          <a:blip r:embed="rId2"/>
          <a:srcRect t="7181" r="1" b="1854"/>
          <a:stretch/>
        </p:blipFill>
        <p:spPr>
          <a:xfrm>
            <a:off x="626590" y="317578"/>
            <a:ext cx="10851111" cy="3508437"/>
          </a:xfrm>
          <a:prstGeom prst="rect">
            <a:avLst/>
          </a:prstGeom>
          <a:noFill/>
        </p:spPr>
      </p:pic>
      <p:grpSp>
        <p:nvGrpSpPr>
          <p:cNvPr id="44" name="Group 43">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482489"/>
            <a:ext cx="304800" cy="429768"/>
            <a:chOff x="215328" y="-46937"/>
            <a:chExt cx="304800" cy="2773841"/>
          </a:xfrm>
        </p:grpSpPr>
        <p:cxnSp>
          <p:nvCxnSpPr>
            <p:cNvPr id="45" name="Straight Connector 44">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50" name="Rectangle 49">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53" name="Straight Connector 52">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98FE5B5F-F250-5D4C-80BF-C9B997553EBD}"/>
              </a:ext>
            </a:extLst>
          </p:cNvPr>
          <p:cNvSpPr>
            <a:spLocks noGrp="1"/>
          </p:cNvSpPr>
          <p:nvPr>
            <p:ph type="title"/>
          </p:nvPr>
        </p:nvSpPr>
        <p:spPr>
          <a:xfrm>
            <a:off x="630936" y="4018137"/>
            <a:ext cx="4569060" cy="2129586"/>
          </a:xfrm>
          <a:noFill/>
        </p:spPr>
        <p:txBody>
          <a:bodyPr anchor="t">
            <a:normAutofit/>
          </a:bodyPr>
          <a:lstStyle/>
          <a:p>
            <a:r>
              <a:rPr lang="en-US" sz="4800" dirty="0">
                <a:solidFill>
                  <a:schemeClr val="bg1"/>
                </a:solidFill>
              </a:rPr>
              <a:t>Post Traumatic Stress Disorder</a:t>
            </a:r>
          </a:p>
        </p:txBody>
      </p:sp>
      <p:sp>
        <p:nvSpPr>
          <p:cNvPr id="3" name="Content Placeholder 2">
            <a:extLst>
              <a:ext uri="{FF2B5EF4-FFF2-40B4-BE49-F238E27FC236}">
                <a16:creationId xmlns:a16="http://schemas.microsoft.com/office/drawing/2014/main" id="{8E90C81A-ED54-DC48-8E33-61B160E35A38}"/>
              </a:ext>
            </a:extLst>
          </p:cNvPr>
          <p:cNvSpPr>
            <a:spLocks noGrp="1"/>
          </p:cNvSpPr>
          <p:nvPr>
            <p:ph idx="1"/>
          </p:nvPr>
        </p:nvSpPr>
        <p:spPr>
          <a:xfrm>
            <a:off x="5486080" y="4018143"/>
            <a:ext cx="5674105" cy="2684906"/>
          </a:xfrm>
          <a:noFill/>
        </p:spPr>
        <p:txBody>
          <a:bodyPr anchor="t">
            <a:normAutofit/>
          </a:bodyPr>
          <a:lstStyle/>
          <a:p>
            <a:pPr marL="0" indent="0">
              <a:buNone/>
            </a:pPr>
            <a:r>
              <a:rPr lang="en-US" sz="2400" b="1" dirty="0">
                <a:solidFill>
                  <a:schemeClr val="bg1"/>
                </a:solidFill>
              </a:rPr>
              <a:t>Diagnostic Criteria</a:t>
            </a:r>
          </a:p>
          <a:p>
            <a:r>
              <a:rPr lang="en-US" sz="1800" dirty="0">
                <a:solidFill>
                  <a:schemeClr val="bg1"/>
                </a:solidFill>
                <a:latin typeface="Average"/>
                <a:ea typeface="Average"/>
                <a:cs typeface="Average"/>
                <a:sym typeface="Average"/>
              </a:rPr>
              <a:t>Exposure to trauma</a:t>
            </a:r>
          </a:p>
          <a:p>
            <a:r>
              <a:rPr lang="en-US" sz="1800" dirty="0">
                <a:solidFill>
                  <a:schemeClr val="bg1"/>
                </a:solidFill>
                <a:latin typeface="Average"/>
                <a:ea typeface="Average"/>
                <a:cs typeface="Average"/>
                <a:sym typeface="Average"/>
              </a:rPr>
              <a:t>Intrusive symptoms</a:t>
            </a:r>
          </a:p>
          <a:p>
            <a:pPr lvl="0"/>
            <a:r>
              <a:rPr lang="en-US" sz="1800" dirty="0">
                <a:solidFill>
                  <a:schemeClr val="bg1"/>
                </a:solidFill>
                <a:latin typeface="Average"/>
                <a:ea typeface="Average"/>
                <a:cs typeface="Average"/>
                <a:sym typeface="Average"/>
              </a:rPr>
              <a:t>Avoidance </a:t>
            </a:r>
          </a:p>
          <a:p>
            <a:pPr lvl="0"/>
            <a:r>
              <a:rPr lang="en-US" sz="1800" dirty="0">
                <a:solidFill>
                  <a:schemeClr val="bg1"/>
                </a:solidFill>
                <a:latin typeface="Average"/>
                <a:ea typeface="Average"/>
                <a:cs typeface="Average"/>
                <a:sym typeface="Average"/>
              </a:rPr>
              <a:t>Changes in mood and cognition</a:t>
            </a:r>
          </a:p>
          <a:p>
            <a:pPr lvl="0"/>
            <a:r>
              <a:rPr lang="en-US" sz="1800" dirty="0">
                <a:solidFill>
                  <a:schemeClr val="bg1"/>
                </a:solidFill>
                <a:latin typeface="Average"/>
                <a:ea typeface="Average"/>
                <a:cs typeface="Average"/>
                <a:sym typeface="Average"/>
              </a:rPr>
              <a:t>Hyperarousal</a:t>
            </a:r>
          </a:p>
          <a:p>
            <a:pPr lvl="0"/>
            <a:r>
              <a:rPr lang="en-US" sz="1800" dirty="0">
                <a:solidFill>
                  <a:schemeClr val="bg1"/>
                </a:solidFill>
                <a:latin typeface="Average"/>
                <a:ea typeface="Average"/>
                <a:cs typeface="Average"/>
                <a:sym typeface="Average"/>
              </a:rPr>
              <a:t>Functional impairment</a:t>
            </a:r>
          </a:p>
          <a:p>
            <a:pPr lvl="0"/>
            <a:endParaRPr lang="en-US" sz="1300" dirty="0">
              <a:solidFill>
                <a:schemeClr val="bg1"/>
              </a:solidFill>
              <a:latin typeface="Average"/>
              <a:ea typeface="Average"/>
              <a:cs typeface="Average"/>
              <a:sym typeface="Average"/>
            </a:endParaRPr>
          </a:p>
          <a:p>
            <a:pPr marL="0" indent="0">
              <a:buNone/>
            </a:pPr>
            <a:endParaRPr lang="en-US" sz="1300" dirty="0">
              <a:solidFill>
                <a:schemeClr val="bg1"/>
              </a:solidFill>
            </a:endParaRPr>
          </a:p>
        </p:txBody>
      </p:sp>
    </p:spTree>
    <p:extLst>
      <p:ext uri="{BB962C8B-B14F-4D97-AF65-F5344CB8AC3E}">
        <p14:creationId xmlns:p14="http://schemas.microsoft.com/office/powerpoint/2010/main" val="3048365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gb929e58b1f_0_305"/>
          <p:cNvSpPr txBox="1">
            <a:spLocks noGrp="1"/>
          </p:cNvSpPr>
          <p:nvPr>
            <p:ph type="title"/>
          </p:nvPr>
        </p:nvSpPr>
        <p:spPr>
          <a:xfrm>
            <a:off x="1131147" y="642204"/>
            <a:ext cx="7250853" cy="763264"/>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dirty="0"/>
              <a:t>ASD and Trauma </a:t>
            </a:r>
            <a:endParaRPr dirty="0"/>
          </a:p>
        </p:txBody>
      </p:sp>
      <p:pic>
        <p:nvPicPr>
          <p:cNvPr id="222" name="Google Shape;222;gb929e58b1f_0_305"/>
          <p:cNvPicPr preferRelativeResize="0"/>
          <p:nvPr/>
        </p:nvPicPr>
        <p:blipFill>
          <a:blip r:embed="rId3">
            <a:alphaModFix/>
          </a:blip>
          <a:stretch>
            <a:fillRect/>
          </a:stretch>
        </p:blipFill>
        <p:spPr>
          <a:xfrm>
            <a:off x="466737" y="2780165"/>
            <a:ext cx="4509969" cy="3123567"/>
          </a:xfrm>
          <a:prstGeom prst="rect">
            <a:avLst/>
          </a:prstGeom>
          <a:noFill/>
          <a:ln>
            <a:noFill/>
          </a:ln>
        </p:spPr>
      </p:pic>
      <p:pic>
        <p:nvPicPr>
          <p:cNvPr id="226" name="Google Shape;226;gb929e58b1f_0_305"/>
          <p:cNvPicPr preferRelativeResize="0"/>
          <p:nvPr/>
        </p:nvPicPr>
        <p:blipFill>
          <a:blip r:embed="rId4">
            <a:alphaModFix/>
          </a:blip>
          <a:stretch>
            <a:fillRect/>
          </a:stretch>
        </p:blipFill>
        <p:spPr>
          <a:xfrm>
            <a:off x="6786191" y="2780166"/>
            <a:ext cx="4356539" cy="3123566"/>
          </a:xfrm>
          <a:prstGeom prst="rect">
            <a:avLst/>
          </a:prstGeom>
          <a:noFill/>
          <a:ln>
            <a:noFill/>
          </a:ln>
        </p:spPr>
      </p:pic>
      <p:sp>
        <p:nvSpPr>
          <p:cNvPr id="2" name="TextBox 1">
            <a:extLst>
              <a:ext uri="{FF2B5EF4-FFF2-40B4-BE49-F238E27FC236}">
                <a16:creationId xmlns:a16="http://schemas.microsoft.com/office/drawing/2014/main" id="{4B5D9A91-6BD6-4540-8393-6E48F4CC290A}"/>
              </a:ext>
            </a:extLst>
          </p:cNvPr>
          <p:cNvSpPr txBox="1"/>
          <p:nvPr/>
        </p:nvSpPr>
        <p:spPr>
          <a:xfrm>
            <a:off x="466737" y="2352782"/>
            <a:ext cx="2821606" cy="461665"/>
          </a:xfrm>
          <a:prstGeom prst="rect">
            <a:avLst/>
          </a:prstGeom>
          <a:noFill/>
        </p:spPr>
        <p:txBody>
          <a:bodyPr wrap="none" rtlCol="0">
            <a:spAutoFit/>
          </a:bodyPr>
          <a:lstStyle/>
          <a:p>
            <a:r>
              <a:rPr lang="en-US" sz="2400" dirty="0"/>
              <a:t>Interpersonal Trauma</a:t>
            </a:r>
          </a:p>
        </p:txBody>
      </p:sp>
      <p:sp>
        <p:nvSpPr>
          <p:cNvPr id="3" name="TextBox 2">
            <a:extLst>
              <a:ext uri="{FF2B5EF4-FFF2-40B4-BE49-F238E27FC236}">
                <a16:creationId xmlns:a16="http://schemas.microsoft.com/office/drawing/2014/main" id="{78149556-333D-0749-90EB-4A4F44B24458}"/>
              </a:ext>
            </a:extLst>
          </p:cNvPr>
          <p:cNvSpPr txBox="1"/>
          <p:nvPr/>
        </p:nvSpPr>
        <p:spPr>
          <a:xfrm>
            <a:off x="6786191" y="2352782"/>
            <a:ext cx="3546997" cy="461665"/>
          </a:xfrm>
          <a:prstGeom prst="rect">
            <a:avLst/>
          </a:prstGeom>
          <a:noFill/>
        </p:spPr>
        <p:txBody>
          <a:bodyPr wrap="none" rtlCol="0">
            <a:spAutoFit/>
          </a:bodyPr>
          <a:lstStyle/>
          <a:p>
            <a:r>
              <a:rPr lang="en-US" sz="2400" dirty="0"/>
              <a:t>Sensory Over-Responsivity</a:t>
            </a:r>
          </a:p>
        </p:txBody>
      </p:sp>
    </p:spTree>
    <p:extLst>
      <p:ext uri="{BB962C8B-B14F-4D97-AF65-F5344CB8AC3E}">
        <p14:creationId xmlns:p14="http://schemas.microsoft.com/office/powerpoint/2010/main" val="410582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6"/>
                                        </p:tgtEl>
                                        <p:attrNameLst>
                                          <p:attrName>style.visibility</p:attrName>
                                        </p:attrNameLst>
                                      </p:cBhvr>
                                      <p:to>
                                        <p:strVal val="visible"/>
                                      </p:to>
                                    </p:set>
                                    <p:animEffect transition="in" filter="fade">
                                      <p:cBhvr>
                                        <p:cTn id="7" dur="1500"/>
                                        <p:tgtEl>
                                          <p:spTgt spid="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Participants </a:t>
            </a:r>
            <a:r>
              <a:rPr lang="mr-IN" dirty="0"/>
              <a:t>–</a:t>
            </a:r>
            <a:r>
              <a:rPr lang="en-US" dirty="0"/>
              <a:t> Matching </a:t>
            </a:r>
          </a:p>
        </p:txBody>
      </p:sp>
      <p:graphicFrame>
        <p:nvGraphicFramePr>
          <p:cNvPr id="12" name="Content Placeholder 11"/>
          <p:cNvGraphicFramePr>
            <a:graphicFrameLocks noGrp="1"/>
          </p:cNvGraphicFramePr>
          <p:nvPr>
            <p:ph sz="half" idx="1"/>
          </p:nvPr>
        </p:nvGraphicFramePr>
        <p:xfrm>
          <a:off x="1097280" y="2334753"/>
          <a:ext cx="9651247" cy="3277786"/>
        </p:xfrm>
        <a:graphic>
          <a:graphicData uri="http://schemas.openxmlformats.org/drawingml/2006/table">
            <a:tbl>
              <a:tblPr firstRow="1" bandRow="1">
                <a:tableStyleId>{21E4AEA4-8DFA-4A89-87EB-49C32662AFE0}</a:tableStyleId>
              </a:tblPr>
              <a:tblGrid>
                <a:gridCol w="2652790">
                  <a:extLst>
                    <a:ext uri="{9D8B030D-6E8A-4147-A177-3AD203B41FA5}">
                      <a16:colId xmlns:a16="http://schemas.microsoft.com/office/drawing/2014/main" val="20000"/>
                    </a:ext>
                  </a:extLst>
                </a:gridCol>
                <a:gridCol w="2351215">
                  <a:extLst>
                    <a:ext uri="{9D8B030D-6E8A-4147-A177-3AD203B41FA5}">
                      <a16:colId xmlns:a16="http://schemas.microsoft.com/office/drawing/2014/main" val="20001"/>
                    </a:ext>
                  </a:extLst>
                </a:gridCol>
                <a:gridCol w="2234430">
                  <a:extLst>
                    <a:ext uri="{9D8B030D-6E8A-4147-A177-3AD203B41FA5}">
                      <a16:colId xmlns:a16="http://schemas.microsoft.com/office/drawing/2014/main" val="20002"/>
                    </a:ext>
                  </a:extLst>
                </a:gridCol>
                <a:gridCol w="2412812">
                  <a:extLst>
                    <a:ext uri="{9D8B030D-6E8A-4147-A177-3AD203B41FA5}">
                      <a16:colId xmlns:a16="http://schemas.microsoft.com/office/drawing/2014/main" val="20003"/>
                    </a:ext>
                  </a:extLst>
                </a:gridCol>
              </a:tblGrid>
              <a:tr h="868964">
                <a:tc>
                  <a:txBody>
                    <a:bodyPr/>
                    <a:lstStyle/>
                    <a:p>
                      <a:pPr>
                        <a:spcBef>
                          <a:spcPts val="300"/>
                        </a:spcBef>
                        <a:spcAft>
                          <a:spcPts val="300"/>
                        </a:spcAft>
                      </a:pPr>
                      <a:endParaRPr lang="en-US" sz="1800" dirty="0">
                        <a:latin typeface="Calibri" charset="0"/>
                        <a:ea typeface="Calibri" charset="0"/>
                        <a:cs typeface="Calibri" charset="0"/>
                      </a:endParaRPr>
                    </a:p>
                  </a:txBody>
                  <a:tcPr anchor="ctr"/>
                </a:tc>
                <a:tc>
                  <a:txBody>
                    <a:bodyPr/>
                    <a:lstStyle/>
                    <a:p>
                      <a:pPr algn="ctr">
                        <a:spcBef>
                          <a:spcPts val="300"/>
                        </a:spcBef>
                        <a:spcAft>
                          <a:spcPts val="300"/>
                        </a:spcAft>
                      </a:pPr>
                      <a:r>
                        <a:rPr lang="en-US" sz="1800" dirty="0"/>
                        <a:t>ASD </a:t>
                      </a:r>
                    </a:p>
                    <a:p>
                      <a:pPr algn="ctr">
                        <a:spcBef>
                          <a:spcPts val="300"/>
                        </a:spcBef>
                        <a:spcAft>
                          <a:spcPts val="300"/>
                        </a:spcAft>
                      </a:pPr>
                      <a:r>
                        <a:rPr lang="en-US" sz="1800" dirty="0"/>
                        <a:t>(n =</a:t>
                      </a:r>
                      <a:r>
                        <a:rPr lang="en-US" sz="1800" baseline="0" dirty="0"/>
                        <a:t> 192)</a:t>
                      </a:r>
                      <a:endParaRPr lang="en-US" sz="1800" dirty="0">
                        <a:latin typeface="Calibri" charset="0"/>
                        <a:ea typeface="Calibri" charset="0"/>
                        <a:cs typeface="Calibri" charset="0"/>
                      </a:endParaRPr>
                    </a:p>
                  </a:txBody>
                  <a:tcPr anchor="ctr"/>
                </a:tc>
                <a:tc>
                  <a:txBody>
                    <a:bodyPr/>
                    <a:lstStyle/>
                    <a:p>
                      <a:pPr algn="ctr">
                        <a:spcBef>
                          <a:spcPts val="300"/>
                        </a:spcBef>
                        <a:spcAft>
                          <a:spcPts val="300"/>
                        </a:spcAft>
                      </a:pPr>
                      <a:r>
                        <a:rPr lang="en-US" sz="1800" dirty="0"/>
                        <a:t>TD </a:t>
                      </a:r>
                    </a:p>
                    <a:p>
                      <a:pPr algn="ctr">
                        <a:spcBef>
                          <a:spcPts val="300"/>
                        </a:spcBef>
                        <a:spcAft>
                          <a:spcPts val="300"/>
                        </a:spcAft>
                      </a:pPr>
                      <a:r>
                        <a:rPr lang="en-US" sz="1800" dirty="0"/>
                        <a:t>(n = 960)</a:t>
                      </a:r>
                      <a:endParaRPr lang="en-US" sz="1800" dirty="0">
                        <a:latin typeface="Calibri" charset="0"/>
                        <a:ea typeface="Calibri" charset="0"/>
                        <a:cs typeface="Calibri" charset="0"/>
                      </a:endParaRPr>
                    </a:p>
                  </a:txBody>
                  <a:tcPr anchor="ctr"/>
                </a:tc>
                <a:tc>
                  <a:txBody>
                    <a:bodyPr/>
                    <a:lstStyle/>
                    <a:p>
                      <a:pPr algn="ctr">
                        <a:spcBef>
                          <a:spcPts val="300"/>
                        </a:spcBef>
                        <a:spcAft>
                          <a:spcPts val="300"/>
                        </a:spcAft>
                      </a:pPr>
                      <a:r>
                        <a:rPr lang="en-US" sz="1800" dirty="0"/>
                        <a:t>P-value</a:t>
                      </a:r>
                      <a:endParaRPr lang="en-US" sz="1800" dirty="0">
                        <a:latin typeface="Calibri" charset="0"/>
                        <a:ea typeface="Calibri" charset="0"/>
                        <a:cs typeface="Calibri" charset="0"/>
                      </a:endParaRPr>
                    </a:p>
                  </a:txBody>
                  <a:tcPr anchor="ctr"/>
                </a:tc>
                <a:extLst>
                  <a:ext uri="{0D108BD9-81ED-4DB2-BD59-A6C34878D82A}">
                    <a16:rowId xmlns:a16="http://schemas.microsoft.com/office/drawing/2014/main" val="10000"/>
                  </a:ext>
                </a:extLst>
              </a:tr>
              <a:tr h="868964">
                <a:tc>
                  <a:txBody>
                    <a:bodyPr/>
                    <a:lstStyle/>
                    <a:p>
                      <a:pPr>
                        <a:spcBef>
                          <a:spcPts val="300"/>
                        </a:spcBef>
                        <a:spcAft>
                          <a:spcPts val="300"/>
                        </a:spcAft>
                      </a:pPr>
                      <a:r>
                        <a:rPr lang="en-US" sz="1800" b="1" dirty="0"/>
                        <a:t>Females</a:t>
                      </a:r>
                      <a:r>
                        <a:rPr lang="en-US" sz="1800" baseline="0" dirty="0"/>
                        <a:t> (n)</a:t>
                      </a:r>
                      <a:endParaRPr lang="en-US" sz="1800" dirty="0"/>
                    </a:p>
                    <a:p>
                      <a:pPr>
                        <a:spcBef>
                          <a:spcPts val="300"/>
                        </a:spcBef>
                        <a:spcAft>
                          <a:spcPts val="300"/>
                        </a:spcAft>
                      </a:pPr>
                      <a:r>
                        <a:rPr lang="en-US" sz="1800" dirty="0"/>
                        <a:t>(%)</a:t>
                      </a:r>
                      <a:endParaRPr lang="en-US" sz="1800" dirty="0">
                        <a:latin typeface="Calibri" charset="0"/>
                        <a:ea typeface="Calibri" charset="0"/>
                        <a:cs typeface="Calibri" charset="0"/>
                      </a:endParaRPr>
                    </a:p>
                  </a:txBody>
                  <a:tcPr anchor="ctr"/>
                </a:tc>
                <a:tc>
                  <a:txBody>
                    <a:bodyPr/>
                    <a:lstStyle/>
                    <a:p>
                      <a:pPr algn="ctr">
                        <a:spcBef>
                          <a:spcPts val="300"/>
                        </a:spcBef>
                        <a:spcAft>
                          <a:spcPts val="300"/>
                        </a:spcAft>
                      </a:pPr>
                      <a:r>
                        <a:rPr lang="en-US" sz="1800" b="0" u="none" strike="noStrike" kern="1200" dirty="0">
                          <a:solidFill>
                            <a:schemeClr val="dk1"/>
                          </a:solidFill>
                          <a:effectLst/>
                        </a:rPr>
                        <a:t>26</a:t>
                      </a:r>
                      <a:r>
                        <a:rPr lang="mr-IN" sz="1800" b="0" u="none" strike="noStrike" kern="1200" dirty="0">
                          <a:solidFill>
                            <a:schemeClr val="dk1"/>
                          </a:solidFill>
                          <a:effectLst/>
                        </a:rPr>
                        <a:t> </a:t>
                      </a:r>
                      <a:endParaRPr lang="en-US" sz="1800" b="0" u="none" strike="noStrike" kern="1200" dirty="0">
                        <a:solidFill>
                          <a:schemeClr val="dk1"/>
                        </a:solidFill>
                        <a:effectLst/>
                      </a:endParaRPr>
                    </a:p>
                    <a:p>
                      <a:pPr algn="ctr">
                        <a:spcBef>
                          <a:spcPts val="300"/>
                        </a:spcBef>
                        <a:spcAft>
                          <a:spcPts val="300"/>
                        </a:spcAft>
                      </a:pPr>
                      <a:r>
                        <a:rPr lang="mr-IN" sz="1800" b="0" u="none" strike="noStrike" kern="1200" dirty="0">
                          <a:solidFill>
                            <a:schemeClr val="dk1"/>
                          </a:solidFill>
                          <a:effectLst/>
                        </a:rPr>
                        <a:t>(</a:t>
                      </a:r>
                      <a:r>
                        <a:rPr lang="en-US" sz="1800" b="0" u="none" strike="noStrike" kern="1200" dirty="0">
                          <a:solidFill>
                            <a:schemeClr val="dk1"/>
                          </a:solidFill>
                          <a:effectLst/>
                        </a:rPr>
                        <a:t>13.5</a:t>
                      </a:r>
                      <a:r>
                        <a:rPr lang="mr-IN" sz="1800" b="0" u="none" strike="noStrike" kern="1200" dirty="0">
                          <a:solidFill>
                            <a:schemeClr val="dk1"/>
                          </a:solidFill>
                          <a:effectLst/>
                        </a:rPr>
                        <a:t>%)</a:t>
                      </a:r>
                      <a:endParaRPr lang="en-US" sz="1800" dirty="0">
                        <a:latin typeface="Calibri" charset="0"/>
                        <a:ea typeface="Calibri" charset="0"/>
                        <a:cs typeface="Calibri" charset="0"/>
                      </a:endParaRPr>
                    </a:p>
                  </a:txBody>
                  <a:tcPr anchor="ctr"/>
                </a:tc>
                <a:tc>
                  <a:txBody>
                    <a:bodyPr/>
                    <a:lstStyle/>
                    <a:p>
                      <a:pPr algn="ctr">
                        <a:spcBef>
                          <a:spcPts val="300"/>
                        </a:spcBef>
                        <a:spcAft>
                          <a:spcPts val="300"/>
                        </a:spcAft>
                      </a:pPr>
                      <a:r>
                        <a:rPr lang="en-US" sz="1800" b="0" u="none" strike="noStrike" kern="1200" dirty="0">
                          <a:solidFill>
                            <a:schemeClr val="dk1"/>
                          </a:solidFill>
                          <a:effectLst/>
                        </a:rPr>
                        <a:t>1</a:t>
                      </a:r>
                      <a:r>
                        <a:rPr lang="mr-IN" sz="1800" b="0" u="none" strike="noStrike" kern="1200" dirty="0">
                          <a:solidFill>
                            <a:schemeClr val="dk1"/>
                          </a:solidFill>
                          <a:effectLst/>
                        </a:rPr>
                        <a:t>35 </a:t>
                      </a:r>
                      <a:endParaRPr lang="en-US" sz="1800" b="0" u="none" strike="noStrike" kern="1200" dirty="0">
                        <a:solidFill>
                          <a:schemeClr val="dk1"/>
                        </a:solidFill>
                        <a:effectLst/>
                      </a:endParaRPr>
                    </a:p>
                    <a:p>
                      <a:pPr algn="ctr">
                        <a:spcBef>
                          <a:spcPts val="300"/>
                        </a:spcBef>
                        <a:spcAft>
                          <a:spcPts val="300"/>
                        </a:spcAft>
                      </a:pPr>
                      <a:r>
                        <a:rPr lang="mr-IN" sz="1800" b="0" u="none" strike="noStrike" kern="1200" dirty="0">
                          <a:solidFill>
                            <a:schemeClr val="dk1"/>
                          </a:solidFill>
                          <a:effectLst/>
                        </a:rPr>
                        <a:t>(</a:t>
                      </a:r>
                      <a:r>
                        <a:rPr lang="en-US" sz="1800" b="0" u="none" strike="noStrike" kern="1200" dirty="0">
                          <a:solidFill>
                            <a:schemeClr val="dk1"/>
                          </a:solidFill>
                          <a:effectLst/>
                        </a:rPr>
                        <a:t>14.0</a:t>
                      </a:r>
                      <a:r>
                        <a:rPr lang="mr-IN" sz="1800" b="0" u="none" strike="noStrike" kern="1200" dirty="0">
                          <a:solidFill>
                            <a:schemeClr val="dk1"/>
                          </a:solidFill>
                          <a:effectLst/>
                        </a:rPr>
                        <a:t>%)</a:t>
                      </a:r>
                      <a:endParaRPr lang="en-US" sz="1800" dirty="0">
                        <a:latin typeface="Calibri" charset="0"/>
                        <a:ea typeface="Calibri" charset="0"/>
                        <a:cs typeface="Calibri" charset="0"/>
                      </a:endParaRPr>
                    </a:p>
                  </a:txBody>
                  <a:tcPr anchor="ctr"/>
                </a:tc>
                <a:tc>
                  <a:txBody>
                    <a:bodyPr/>
                    <a:lstStyle/>
                    <a:p>
                      <a:pPr algn="ctr">
                        <a:spcBef>
                          <a:spcPts val="300"/>
                        </a:spcBef>
                        <a:spcAft>
                          <a:spcPts val="300"/>
                        </a:spcAft>
                      </a:pPr>
                      <a:r>
                        <a:rPr lang="is-IS" sz="1800" b="0" u="none" strike="noStrike" kern="1200" dirty="0">
                          <a:solidFill>
                            <a:schemeClr val="dk1"/>
                          </a:solidFill>
                          <a:effectLst/>
                        </a:rPr>
                        <a:t>𝛘</a:t>
                      </a:r>
                      <a:r>
                        <a:rPr lang="is-IS" sz="1800" b="0" u="none" strike="noStrike" kern="1200" baseline="30000" dirty="0">
                          <a:solidFill>
                            <a:schemeClr val="dk1"/>
                          </a:solidFill>
                          <a:effectLst/>
                        </a:rPr>
                        <a:t>2</a:t>
                      </a:r>
                      <a:r>
                        <a:rPr lang="is-IS" sz="1800" b="0" u="none" strike="noStrike" kern="1200" dirty="0">
                          <a:solidFill>
                            <a:schemeClr val="dk1"/>
                          </a:solidFill>
                          <a:effectLst/>
                        </a:rPr>
                        <a:t>, p = 0.93</a:t>
                      </a:r>
                      <a:endParaRPr lang="en-US" sz="1800" dirty="0">
                        <a:latin typeface="Calibri" charset="0"/>
                        <a:ea typeface="Calibri" charset="0"/>
                        <a:cs typeface="Calibri" charset="0"/>
                      </a:endParaRPr>
                    </a:p>
                  </a:txBody>
                  <a:tcPr anchor="ctr"/>
                </a:tc>
                <a:extLst>
                  <a:ext uri="{0D108BD9-81ED-4DB2-BD59-A6C34878D82A}">
                    <a16:rowId xmlns:a16="http://schemas.microsoft.com/office/drawing/2014/main" val="10001"/>
                  </a:ext>
                </a:extLst>
              </a:tr>
              <a:tr h="449889">
                <a:tc>
                  <a:txBody>
                    <a:bodyPr/>
                    <a:lstStyle/>
                    <a:p>
                      <a:pPr>
                        <a:spcBef>
                          <a:spcPts val="300"/>
                        </a:spcBef>
                        <a:spcAft>
                          <a:spcPts val="300"/>
                        </a:spcAft>
                      </a:pPr>
                      <a:r>
                        <a:rPr lang="en-US" sz="1800" b="1" u="none" strike="noStrike" kern="1200" dirty="0">
                          <a:solidFill>
                            <a:schemeClr val="dk1"/>
                          </a:solidFill>
                          <a:effectLst/>
                        </a:rPr>
                        <a:t>Age</a:t>
                      </a:r>
                      <a:r>
                        <a:rPr lang="en-US" sz="1800" b="0" u="none" strike="noStrike" kern="1200" dirty="0">
                          <a:solidFill>
                            <a:schemeClr val="dk1"/>
                          </a:solidFill>
                          <a:effectLst/>
                        </a:rPr>
                        <a:t> (mean ± SD)</a:t>
                      </a:r>
                      <a:endParaRPr lang="en-US" sz="1800" dirty="0">
                        <a:latin typeface="Calibri" charset="0"/>
                        <a:ea typeface="Calibri" charset="0"/>
                        <a:cs typeface="Calibri" charset="0"/>
                      </a:endParaRPr>
                    </a:p>
                  </a:txBody>
                  <a:tcPr anchor="ctr"/>
                </a:tc>
                <a:tc>
                  <a:txBody>
                    <a:bodyPr/>
                    <a:lstStyle/>
                    <a:p>
                      <a:pPr algn="ctr">
                        <a:spcBef>
                          <a:spcPts val="300"/>
                        </a:spcBef>
                        <a:spcAft>
                          <a:spcPts val="300"/>
                        </a:spcAft>
                      </a:pPr>
                      <a:r>
                        <a:rPr lang="is-IS" sz="1800" b="0" u="none" strike="noStrike" kern="1200" dirty="0">
                          <a:solidFill>
                            <a:schemeClr val="dk1"/>
                          </a:solidFill>
                          <a:effectLst/>
                        </a:rPr>
                        <a:t>120.2 ± 7.4</a:t>
                      </a:r>
                      <a:endParaRPr lang="en-US" sz="1800" dirty="0">
                        <a:latin typeface="Calibri" charset="0"/>
                        <a:ea typeface="Calibri" charset="0"/>
                        <a:cs typeface="Calibri" charset="0"/>
                      </a:endParaRPr>
                    </a:p>
                  </a:txBody>
                  <a:tcPr anchor="ctr"/>
                </a:tc>
                <a:tc>
                  <a:txBody>
                    <a:bodyPr/>
                    <a:lstStyle/>
                    <a:p>
                      <a:pPr algn="ctr">
                        <a:spcBef>
                          <a:spcPts val="300"/>
                        </a:spcBef>
                        <a:spcAft>
                          <a:spcPts val="300"/>
                        </a:spcAft>
                      </a:pPr>
                      <a:r>
                        <a:rPr lang="nb-NO" sz="1800" b="0" u="none" strike="noStrike" kern="1200" dirty="0">
                          <a:solidFill>
                            <a:schemeClr val="dk1"/>
                          </a:solidFill>
                          <a:effectLst/>
                        </a:rPr>
                        <a:t>120.3 ±</a:t>
                      </a:r>
                      <a:r>
                        <a:rPr lang="nb-NO" sz="1800" b="0" u="none" strike="noStrike" kern="1200">
                          <a:solidFill>
                            <a:schemeClr val="dk1"/>
                          </a:solidFill>
                          <a:effectLst/>
                        </a:rPr>
                        <a:t> 7.4</a:t>
                      </a:r>
                      <a:endParaRPr lang="en-US" sz="1800" dirty="0">
                        <a:latin typeface="Calibri" charset="0"/>
                        <a:ea typeface="Calibri" charset="0"/>
                        <a:cs typeface="Calibri" charset="0"/>
                      </a:endParaRPr>
                    </a:p>
                  </a:txBody>
                  <a:tcPr anchor="ctr"/>
                </a:tc>
                <a:tc>
                  <a:txBody>
                    <a:bodyPr/>
                    <a:lstStyle/>
                    <a:p>
                      <a:pPr algn="ctr">
                        <a:spcBef>
                          <a:spcPts val="300"/>
                        </a:spcBef>
                        <a:spcAft>
                          <a:spcPts val="300"/>
                        </a:spcAft>
                      </a:pPr>
                      <a:r>
                        <a:rPr lang="mr-IN" sz="1800" b="0" u="none" strike="noStrike" kern="1200" dirty="0" err="1">
                          <a:solidFill>
                            <a:schemeClr val="dk1"/>
                          </a:solidFill>
                          <a:effectLst/>
                        </a:rPr>
                        <a:t>t-test</a:t>
                      </a:r>
                      <a:r>
                        <a:rPr lang="mr-IN" sz="1800" b="0" u="none" strike="noStrike" kern="1200" dirty="0">
                          <a:solidFill>
                            <a:schemeClr val="dk1"/>
                          </a:solidFill>
                          <a:effectLst/>
                        </a:rPr>
                        <a:t>, </a:t>
                      </a:r>
                      <a:r>
                        <a:rPr lang="mr-IN" sz="1800" b="0" u="none" strike="noStrike" kern="1200" dirty="0" err="1">
                          <a:solidFill>
                            <a:schemeClr val="dk1"/>
                          </a:solidFill>
                          <a:effectLst/>
                        </a:rPr>
                        <a:t>p</a:t>
                      </a:r>
                      <a:r>
                        <a:rPr lang="mr-IN" sz="1800" b="0" u="none" strike="noStrike" kern="1200" dirty="0">
                          <a:solidFill>
                            <a:schemeClr val="dk1"/>
                          </a:solidFill>
                          <a:effectLst/>
                        </a:rPr>
                        <a:t> = 0.</a:t>
                      </a:r>
                      <a:r>
                        <a:rPr lang="en-US" sz="1800" b="0" u="none" strike="noStrike" kern="1200" dirty="0">
                          <a:solidFill>
                            <a:schemeClr val="dk1"/>
                          </a:solidFill>
                          <a:effectLst/>
                        </a:rPr>
                        <a:t>89</a:t>
                      </a:r>
                      <a:endParaRPr lang="en-US" sz="1800" dirty="0">
                        <a:latin typeface="Calibri" charset="0"/>
                        <a:ea typeface="Calibri" charset="0"/>
                        <a:cs typeface="Calibri" charset="0"/>
                      </a:endParaRPr>
                    </a:p>
                  </a:txBody>
                  <a:tcPr anchor="ctr"/>
                </a:tc>
                <a:extLst>
                  <a:ext uri="{0D108BD9-81ED-4DB2-BD59-A6C34878D82A}">
                    <a16:rowId xmlns:a16="http://schemas.microsoft.com/office/drawing/2014/main" val="10002"/>
                  </a:ext>
                </a:extLst>
              </a:tr>
              <a:tr h="449889">
                <a:tc>
                  <a:txBody>
                    <a:bodyPr/>
                    <a:lstStyle/>
                    <a:p>
                      <a:pPr>
                        <a:spcBef>
                          <a:spcPts val="300"/>
                        </a:spcBef>
                        <a:spcAft>
                          <a:spcPts val="300"/>
                        </a:spcAft>
                      </a:pPr>
                      <a:r>
                        <a:rPr lang="en-US" sz="1800" b="1" u="none" strike="noStrike" kern="1200" dirty="0">
                          <a:solidFill>
                            <a:schemeClr val="dk1"/>
                          </a:solidFill>
                          <a:effectLst/>
                        </a:rPr>
                        <a:t>IQ</a:t>
                      </a:r>
                      <a:r>
                        <a:rPr lang="en-US" sz="1800" b="0" u="none" strike="noStrike" kern="1200" dirty="0">
                          <a:solidFill>
                            <a:schemeClr val="dk1"/>
                          </a:solidFill>
                          <a:effectLst/>
                        </a:rPr>
                        <a:t> Composite (mean ± SD)</a:t>
                      </a:r>
                      <a:endParaRPr lang="en-US" sz="1800" dirty="0">
                        <a:latin typeface="Calibri" charset="0"/>
                        <a:ea typeface="Calibri" charset="0"/>
                        <a:cs typeface="Calibri" charset="0"/>
                      </a:endParaRPr>
                    </a:p>
                  </a:txBody>
                  <a:tcPr anchor="ctr"/>
                </a:tc>
                <a:tc>
                  <a:txBody>
                    <a:bodyPr/>
                    <a:lstStyle/>
                    <a:p>
                      <a:pPr algn="ctr">
                        <a:spcBef>
                          <a:spcPts val="300"/>
                        </a:spcBef>
                        <a:spcAft>
                          <a:spcPts val="300"/>
                        </a:spcAft>
                      </a:pPr>
                      <a:r>
                        <a:rPr lang="hr-HR" sz="1800" b="0" u="none" strike="noStrike" kern="1200" dirty="0">
                          <a:solidFill>
                            <a:schemeClr val="dk1"/>
                          </a:solidFill>
                          <a:effectLst/>
                        </a:rPr>
                        <a:t>45.8 ± 10.9</a:t>
                      </a:r>
                      <a:endParaRPr lang="en-US" sz="1800" dirty="0">
                        <a:latin typeface="Calibri" charset="0"/>
                        <a:ea typeface="Calibri" charset="0"/>
                        <a:cs typeface="Calibri" charset="0"/>
                      </a:endParaRPr>
                    </a:p>
                  </a:txBody>
                  <a:tcPr anchor="ctr"/>
                </a:tc>
                <a:tc>
                  <a:txBody>
                    <a:bodyPr/>
                    <a:lstStyle/>
                    <a:p>
                      <a:pPr algn="ctr">
                        <a:spcBef>
                          <a:spcPts val="300"/>
                        </a:spcBef>
                        <a:spcAft>
                          <a:spcPts val="300"/>
                        </a:spcAft>
                      </a:pPr>
                      <a:r>
                        <a:rPr lang="hr-HR" sz="1800" b="0" u="none" strike="noStrike" kern="1200" dirty="0">
                          <a:solidFill>
                            <a:schemeClr val="dk1"/>
                          </a:solidFill>
                          <a:effectLst/>
                        </a:rPr>
                        <a:t>46.5 ± 13.6</a:t>
                      </a:r>
                      <a:endParaRPr lang="en-US" sz="1800" dirty="0">
                        <a:latin typeface="Calibri" charset="0"/>
                        <a:ea typeface="Calibri" charset="0"/>
                        <a:cs typeface="Calibri" charset="0"/>
                      </a:endParaRPr>
                    </a:p>
                  </a:txBody>
                  <a:tcPr anchor="ctr"/>
                </a:tc>
                <a:tc>
                  <a:txBody>
                    <a:bodyPr/>
                    <a:lstStyle/>
                    <a:p>
                      <a:pPr algn="ctr">
                        <a:spcBef>
                          <a:spcPts val="300"/>
                        </a:spcBef>
                        <a:spcAft>
                          <a:spcPts val="300"/>
                        </a:spcAft>
                      </a:pPr>
                      <a:r>
                        <a:rPr lang="mr-IN" sz="1800" b="0" u="none" strike="noStrike" kern="1200" dirty="0" err="1">
                          <a:solidFill>
                            <a:schemeClr val="dk1"/>
                          </a:solidFill>
                          <a:effectLst/>
                        </a:rPr>
                        <a:t>t-test</a:t>
                      </a:r>
                      <a:r>
                        <a:rPr lang="mr-IN" sz="1800" b="0" u="none" strike="noStrike" kern="1200" dirty="0">
                          <a:solidFill>
                            <a:schemeClr val="dk1"/>
                          </a:solidFill>
                          <a:effectLst/>
                        </a:rPr>
                        <a:t>,</a:t>
                      </a:r>
                      <a:r>
                        <a:rPr lang="en-US" sz="1800" b="0" u="none" strike="noStrike" kern="1200" baseline="0" dirty="0">
                          <a:solidFill>
                            <a:schemeClr val="dk1"/>
                          </a:solidFill>
                          <a:effectLst/>
                        </a:rPr>
                        <a:t> </a:t>
                      </a:r>
                      <a:r>
                        <a:rPr lang="mr-IN" sz="1800" b="0" u="none" strike="noStrike" kern="1200" dirty="0" err="1">
                          <a:solidFill>
                            <a:schemeClr val="dk1"/>
                          </a:solidFill>
                          <a:effectLst/>
                        </a:rPr>
                        <a:t>p</a:t>
                      </a:r>
                      <a:r>
                        <a:rPr lang="mr-IN" sz="1800" b="0" u="none" strike="noStrike" kern="1200" dirty="0">
                          <a:solidFill>
                            <a:schemeClr val="dk1"/>
                          </a:solidFill>
                          <a:effectLst/>
                        </a:rPr>
                        <a:t> = 0.</a:t>
                      </a:r>
                      <a:r>
                        <a:rPr lang="en-US" sz="1800" b="0" u="none" strike="noStrike" kern="1200" dirty="0">
                          <a:solidFill>
                            <a:schemeClr val="dk1"/>
                          </a:solidFill>
                          <a:effectLst/>
                        </a:rPr>
                        <a:t>52</a:t>
                      </a:r>
                      <a:endParaRPr lang="en-US" sz="1800" dirty="0">
                        <a:latin typeface="Calibri" charset="0"/>
                        <a:ea typeface="Calibri" charset="0"/>
                        <a:cs typeface="Calibri" charset="0"/>
                      </a:endParaRPr>
                    </a:p>
                  </a:txBody>
                  <a:tcPr anchor="ctr"/>
                </a:tc>
                <a:extLst>
                  <a:ext uri="{0D108BD9-81ED-4DB2-BD59-A6C34878D82A}">
                    <a16:rowId xmlns:a16="http://schemas.microsoft.com/office/drawing/2014/main" val="10003"/>
                  </a:ext>
                </a:extLst>
              </a:tr>
              <a:tr h="449889">
                <a:tc>
                  <a:txBody>
                    <a:bodyPr/>
                    <a:lstStyle/>
                    <a:p>
                      <a:pPr>
                        <a:spcBef>
                          <a:spcPts val="300"/>
                        </a:spcBef>
                        <a:spcAft>
                          <a:spcPts val="300"/>
                        </a:spcAft>
                      </a:pPr>
                      <a:r>
                        <a:rPr lang="en-US" sz="1800" b="1" u="none" strike="noStrike" kern="1200" dirty="0">
                          <a:solidFill>
                            <a:schemeClr val="dk1"/>
                          </a:solidFill>
                          <a:effectLst/>
                        </a:rPr>
                        <a:t>SES</a:t>
                      </a:r>
                      <a:r>
                        <a:rPr lang="en-US" sz="1800" b="0" u="none" strike="noStrike" kern="1200" dirty="0">
                          <a:solidFill>
                            <a:schemeClr val="dk1"/>
                          </a:solidFill>
                          <a:effectLst/>
                        </a:rPr>
                        <a:t> (% FPL) (mean ± SD)</a:t>
                      </a:r>
                      <a:endParaRPr lang="en-US" sz="1800" dirty="0">
                        <a:latin typeface="Calibri" charset="0"/>
                        <a:ea typeface="Calibri" charset="0"/>
                        <a:cs typeface="Calibri" charset="0"/>
                      </a:endParaRPr>
                    </a:p>
                  </a:txBody>
                  <a:tcPr anchor="ctr"/>
                </a:tc>
                <a:tc>
                  <a:txBody>
                    <a:bodyPr/>
                    <a:lstStyle/>
                    <a:p>
                      <a:pPr algn="ctr">
                        <a:spcBef>
                          <a:spcPts val="300"/>
                        </a:spcBef>
                        <a:spcAft>
                          <a:spcPts val="300"/>
                        </a:spcAft>
                      </a:pPr>
                      <a:r>
                        <a:rPr lang="nb-NO" sz="1800" b="0" u="none" strike="noStrike" kern="1200" dirty="0">
                          <a:solidFill>
                            <a:schemeClr val="dk1"/>
                          </a:solidFill>
                          <a:effectLst/>
                        </a:rPr>
                        <a:t>3.5</a:t>
                      </a:r>
                      <a:r>
                        <a:rPr lang="nb-NO" sz="1800" b="0" u="none" strike="noStrike" kern="1200" baseline="0" dirty="0">
                          <a:solidFill>
                            <a:schemeClr val="dk1"/>
                          </a:solidFill>
                          <a:effectLst/>
                        </a:rPr>
                        <a:t> </a:t>
                      </a:r>
                      <a:r>
                        <a:rPr lang="nb-NO" sz="1800" b="0" u="none" strike="noStrike" kern="1200" dirty="0">
                          <a:solidFill>
                            <a:schemeClr val="dk1"/>
                          </a:solidFill>
                          <a:effectLst/>
                        </a:rPr>
                        <a:t>± 3.9</a:t>
                      </a:r>
                      <a:endParaRPr lang="en-US" sz="1800" dirty="0">
                        <a:latin typeface="Calibri" charset="0"/>
                        <a:ea typeface="Calibri" charset="0"/>
                        <a:cs typeface="Calibri" charset="0"/>
                      </a:endParaRPr>
                    </a:p>
                  </a:txBody>
                  <a:tcPr anchor="ctr"/>
                </a:tc>
                <a:tc>
                  <a:txBody>
                    <a:bodyPr/>
                    <a:lstStyle/>
                    <a:p>
                      <a:pPr algn="ctr">
                        <a:spcBef>
                          <a:spcPts val="300"/>
                        </a:spcBef>
                        <a:spcAft>
                          <a:spcPts val="300"/>
                        </a:spcAft>
                      </a:pPr>
                      <a:r>
                        <a:rPr lang="cs-CZ" sz="1800" b="0" u="none" strike="noStrike" kern="1200" dirty="0">
                          <a:solidFill>
                            <a:schemeClr val="dk1"/>
                          </a:solidFill>
                          <a:effectLst/>
                        </a:rPr>
                        <a:t>3.9 ± 2.7</a:t>
                      </a:r>
                      <a:endParaRPr lang="en-US" sz="1800" dirty="0">
                        <a:latin typeface="Calibri" charset="0"/>
                        <a:ea typeface="Calibri" charset="0"/>
                        <a:cs typeface="Calibri" charset="0"/>
                      </a:endParaRPr>
                    </a:p>
                  </a:txBody>
                  <a:tcPr anchor="ctr"/>
                </a:tc>
                <a:tc>
                  <a:txBody>
                    <a:bodyPr/>
                    <a:lstStyle/>
                    <a:p>
                      <a:pPr algn="ctr">
                        <a:spcBef>
                          <a:spcPts val="300"/>
                        </a:spcBef>
                        <a:spcAft>
                          <a:spcPts val="300"/>
                        </a:spcAft>
                      </a:pPr>
                      <a:r>
                        <a:rPr lang="mr-IN" sz="1800" b="0" u="none" strike="noStrike" kern="1200" dirty="0" err="1">
                          <a:solidFill>
                            <a:schemeClr val="dk1"/>
                          </a:solidFill>
                          <a:effectLst/>
                        </a:rPr>
                        <a:t>t-test</a:t>
                      </a:r>
                      <a:r>
                        <a:rPr lang="mr-IN" sz="1800" b="0" u="none" strike="noStrike" kern="1200" dirty="0">
                          <a:solidFill>
                            <a:schemeClr val="dk1"/>
                          </a:solidFill>
                          <a:effectLst/>
                        </a:rPr>
                        <a:t>, </a:t>
                      </a:r>
                      <a:r>
                        <a:rPr lang="mr-IN" sz="1800" b="0" u="none" strike="noStrike" kern="1200" dirty="0" err="1">
                          <a:solidFill>
                            <a:schemeClr val="dk1"/>
                          </a:solidFill>
                          <a:effectLst/>
                        </a:rPr>
                        <a:t>p</a:t>
                      </a:r>
                      <a:r>
                        <a:rPr lang="mr-IN" sz="1800" b="0" u="none" strike="noStrike" kern="1200" dirty="0">
                          <a:solidFill>
                            <a:schemeClr val="dk1"/>
                          </a:solidFill>
                          <a:effectLst/>
                        </a:rPr>
                        <a:t> = 0.</a:t>
                      </a:r>
                      <a:r>
                        <a:rPr lang="en-US" sz="1800" b="0" u="none" strike="noStrike" kern="1200" dirty="0">
                          <a:solidFill>
                            <a:schemeClr val="dk1"/>
                          </a:solidFill>
                          <a:effectLst/>
                        </a:rPr>
                        <a:t>74</a:t>
                      </a:r>
                      <a:endParaRPr lang="en-US" sz="1800" dirty="0">
                        <a:latin typeface="Calibri" charset="0"/>
                        <a:ea typeface="Calibri" charset="0"/>
                        <a:cs typeface="Calibri" charset="0"/>
                      </a:endParaRPr>
                    </a:p>
                  </a:txBody>
                  <a:tcPr anchor="ctr"/>
                </a:tc>
                <a:extLst>
                  <a:ext uri="{0D108BD9-81ED-4DB2-BD59-A6C34878D82A}">
                    <a16:rowId xmlns:a16="http://schemas.microsoft.com/office/drawing/2014/main" val="10004"/>
                  </a:ext>
                </a:extLst>
              </a:tr>
            </a:tbl>
          </a:graphicData>
        </a:graphic>
      </p:graphicFrame>
      <p:sp>
        <p:nvSpPr>
          <p:cNvPr id="10" name="Content Placeholder 9"/>
          <p:cNvSpPr>
            <a:spLocks noGrp="1"/>
          </p:cNvSpPr>
          <p:nvPr>
            <p:ph sz="half" idx="2"/>
          </p:nvPr>
        </p:nvSpPr>
        <p:spPr>
          <a:xfrm>
            <a:off x="1097280" y="5975684"/>
            <a:ext cx="10193153" cy="882316"/>
          </a:xfrm>
        </p:spPr>
        <p:txBody>
          <a:bodyPr>
            <a:noAutofit/>
          </a:bodyPr>
          <a:lstStyle/>
          <a:p>
            <a:pPr marL="0" lvl="0" indent="0">
              <a:lnSpc>
                <a:spcPct val="100000"/>
              </a:lnSpc>
              <a:spcBef>
                <a:spcPts val="0"/>
              </a:spcBef>
              <a:spcAft>
                <a:spcPts val="0"/>
              </a:spcAft>
              <a:buClrTx/>
              <a:buSzTx/>
              <a:buNone/>
            </a:pPr>
            <a:r>
              <a:rPr lang="en-US" sz="1800" dirty="0"/>
              <a:t>% FPL (2018 Federal Poverty Level) = Annual Household Income /12,140  + (Household Size -1)*4,320</a:t>
            </a:r>
          </a:p>
          <a:p>
            <a:pPr marL="0" indent="0">
              <a:spcBef>
                <a:spcPts val="0"/>
              </a:spcBef>
              <a:buClrTx/>
              <a:buNone/>
            </a:pPr>
            <a:r>
              <a:rPr lang="en-US" dirty="0">
                <a:solidFill>
                  <a:schemeClr val="tx1">
                    <a:lumMod val="75000"/>
                    <a:lumOff val="25000"/>
                  </a:schemeClr>
                </a:solidFill>
                <a:latin typeface="Calibri" charset="0"/>
                <a:ea typeface="Calibri" charset="0"/>
                <a:cs typeface="Calibri" charset="0"/>
              </a:rPr>
              <a:t>https://</a:t>
            </a:r>
            <a:r>
              <a:rPr lang="en-US" dirty="0" err="1">
                <a:solidFill>
                  <a:schemeClr val="tx1">
                    <a:lumMod val="75000"/>
                    <a:lumOff val="25000"/>
                  </a:schemeClr>
                </a:solidFill>
                <a:latin typeface="Calibri" charset="0"/>
                <a:ea typeface="Calibri" charset="0"/>
                <a:cs typeface="Calibri" charset="0"/>
              </a:rPr>
              <a:t>aspe.hhs.gov</a:t>
            </a:r>
            <a:r>
              <a:rPr lang="en-US" dirty="0">
                <a:solidFill>
                  <a:schemeClr val="tx1">
                    <a:lumMod val="75000"/>
                    <a:lumOff val="25000"/>
                  </a:schemeClr>
                </a:solidFill>
                <a:latin typeface="Calibri" charset="0"/>
                <a:ea typeface="Calibri" charset="0"/>
                <a:cs typeface="Calibri" charset="0"/>
              </a:rPr>
              <a:t>/2018-poverty-guidelines</a:t>
            </a:r>
          </a:p>
        </p:txBody>
      </p:sp>
    </p:spTree>
    <p:extLst>
      <p:ext uri="{BB962C8B-B14F-4D97-AF65-F5344CB8AC3E}">
        <p14:creationId xmlns:p14="http://schemas.microsoft.com/office/powerpoint/2010/main" val="3538152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Demographics</a:t>
            </a:r>
            <a:endParaRPr/>
          </a:p>
        </p:txBody>
      </p:sp>
      <p:graphicFrame>
        <p:nvGraphicFramePr>
          <p:cNvPr id="189" name="Google Shape;189;p3"/>
          <p:cNvGraphicFramePr/>
          <p:nvPr>
            <p:extLst>
              <p:ext uri="{D42A27DB-BD31-4B8C-83A1-F6EECF244321}">
                <p14:modId xmlns:p14="http://schemas.microsoft.com/office/powerpoint/2010/main" val="3988470056"/>
              </p:ext>
            </p:extLst>
          </p:nvPr>
        </p:nvGraphicFramePr>
        <p:xfrm>
          <a:off x="838200" y="1838324"/>
          <a:ext cx="9922500" cy="1886605"/>
        </p:xfrm>
        <a:graphic>
          <a:graphicData uri="http://schemas.openxmlformats.org/drawingml/2006/table">
            <a:tbl>
              <a:tblPr firstRow="1" bandRow="1">
                <a:tableStyleId>{08FB837D-C827-4EFA-A057-4D05807E0F7C}</a:tableStyleId>
              </a:tblPr>
              <a:tblGrid>
                <a:gridCol w="1417600">
                  <a:extLst>
                    <a:ext uri="{9D8B030D-6E8A-4147-A177-3AD203B41FA5}">
                      <a16:colId xmlns:a16="http://schemas.microsoft.com/office/drawing/2014/main" val="20000"/>
                    </a:ext>
                  </a:extLst>
                </a:gridCol>
                <a:gridCol w="1417600">
                  <a:extLst>
                    <a:ext uri="{9D8B030D-6E8A-4147-A177-3AD203B41FA5}">
                      <a16:colId xmlns:a16="http://schemas.microsoft.com/office/drawing/2014/main" val="20001"/>
                    </a:ext>
                  </a:extLst>
                </a:gridCol>
                <a:gridCol w="1417600">
                  <a:extLst>
                    <a:ext uri="{9D8B030D-6E8A-4147-A177-3AD203B41FA5}">
                      <a16:colId xmlns:a16="http://schemas.microsoft.com/office/drawing/2014/main" val="20002"/>
                    </a:ext>
                  </a:extLst>
                </a:gridCol>
                <a:gridCol w="1417600">
                  <a:extLst>
                    <a:ext uri="{9D8B030D-6E8A-4147-A177-3AD203B41FA5}">
                      <a16:colId xmlns:a16="http://schemas.microsoft.com/office/drawing/2014/main" val="20003"/>
                    </a:ext>
                  </a:extLst>
                </a:gridCol>
                <a:gridCol w="1417600">
                  <a:extLst>
                    <a:ext uri="{9D8B030D-6E8A-4147-A177-3AD203B41FA5}">
                      <a16:colId xmlns:a16="http://schemas.microsoft.com/office/drawing/2014/main" val="20004"/>
                    </a:ext>
                  </a:extLst>
                </a:gridCol>
                <a:gridCol w="1417600">
                  <a:extLst>
                    <a:ext uri="{9D8B030D-6E8A-4147-A177-3AD203B41FA5}">
                      <a16:colId xmlns:a16="http://schemas.microsoft.com/office/drawing/2014/main" val="20005"/>
                    </a:ext>
                  </a:extLst>
                </a:gridCol>
                <a:gridCol w="1416900">
                  <a:extLst>
                    <a:ext uri="{9D8B030D-6E8A-4147-A177-3AD203B41FA5}">
                      <a16:colId xmlns:a16="http://schemas.microsoft.com/office/drawing/2014/main" val="20006"/>
                    </a:ext>
                  </a:extLst>
                </a:gridCol>
              </a:tblGrid>
              <a:tr h="606425">
                <a:tc>
                  <a:txBody>
                    <a:bodyPr/>
                    <a:lstStyle/>
                    <a:p>
                      <a:pPr marL="0" marR="0" lvl="0" indent="0" algn="ctr" rtl="0">
                        <a:spcBef>
                          <a:spcPts val="0"/>
                        </a:spcBef>
                        <a:spcAft>
                          <a:spcPts val="0"/>
                        </a:spcAft>
                        <a:buNone/>
                      </a:pPr>
                      <a:r>
                        <a:rPr lang="en-US" sz="1800" u="none" strike="noStrike" cap="none" dirty="0"/>
                        <a:t>Group</a:t>
                      </a:r>
                      <a:endParaRPr dirty="0"/>
                    </a:p>
                  </a:txBody>
                  <a:tcPr marL="91450" marR="91450" marT="45725" marB="45725"/>
                </a:tc>
                <a:tc>
                  <a:txBody>
                    <a:bodyPr/>
                    <a:lstStyle/>
                    <a:p>
                      <a:pPr marL="0" marR="0" lvl="0" indent="0" algn="ctr" rtl="0">
                        <a:spcBef>
                          <a:spcPts val="0"/>
                        </a:spcBef>
                        <a:spcAft>
                          <a:spcPts val="0"/>
                        </a:spcAft>
                        <a:buNone/>
                      </a:pPr>
                      <a:r>
                        <a:rPr lang="en-US" sz="1800" u="none" strike="noStrike" cap="none"/>
                        <a:t>Asian</a:t>
                      </a:r>
                      <a:endParaRPr/>
                    </a:p>
                  </a:txBody>
                  <a:tcPr marL="91450" marR="91450" marT="45725" marB="45725"/>
                </a:tc>
                <a:tc>
                  <a:txBody>
                    <a:bodyPr/>
                    <a:lstStyle/>
                    <a:p>
                      <a:pPr marL="0" marR="0" lvl="0" indent="0" algn="ctr" rtl="0">
                        <a:spcBef>
                          <a:spcPts val="0"/>
                        </a:spcBef>
                        <a:spcAft>
                          <a:spcPts val="0"/>
                        </a:spcAft>
                        <a:buNone/>
                      </a:pPr>
                      <a:r>
                        <a:rPr lang="en-US" sz="1800" u="none" strike="noStrike" cap="none"/>
                        <a:t>Black</a:t>
                      </a:r>
                      <a:endParaRPr/>
                    </a:p>
                  </a:txBody>
                  <a:tcPr marL="91450" marR="91450" marT="45725" marB="45725"/>
                </a:tc>
                <a:tc>
                  <a:txBody>
                    <a:bodyPr/>
                    <a:lstStyle/>
                    <a:p>
                      <a:pPr marL="0" marR="0" lvl="0" indent="0" algn="ctr" rtl="0">
                        <a:spcBef>
                          <a:spcPts val="0"/>
                        </a:spcBef>
                        <a:spcAft>
                          <a:spcPts val="0"/>
                        </a:spcAft>
                        <a:buNone/>
                      </a:pPr>
                      <a:r>
                        <a:rPr lang="en-US" sz="1800" u="none" strike="noStrike" cap="none"/>
                        <a:t>Latinx</a:t>
                      </a:r>
                      <a:endParaRPr sz="1800" u="none" strike="noStrike" cap="none"/>
                    </a:p>
                  </a:txBody>
                  <a:tcPr marL="91450" marR="91450" marT="45725" marB="45725"/>
                </a:tc>
                <a:tc>
                  <a:txBody>
                    <a:bodyPr/>
                    <a:lstStyle/>
                    <a:p>
                      <a:pPr marL="0" marR="0" lvl="0" indent="0" algn="ctr" rtl="0">
                        <a:spcBef>
                          <a:spcPts val="0"/>
                        </a:spcBef>
                        <a:spcAft>
                          <a:spcPts val="0"/>
                        </a:spcAft>
                        <a:buNone/>
                      </a:pPr>
                      <a:r>
                        <a:rPr lang="en-US" sz="1800" u="none" strike="noStrike" cap="none"/>
                        <a:t>white</a:t>
                      </a:r>
                      <a:endParaRPr/>
                    </a:p>
                  </a:txBody>
                  <a:tcPr marL="91450" marR="91450" marT="45725" marB="45725"/>
                </a:tc>
                <a:tc>
                  <a:txBody>
                    <a:bodyPr/>
                    <a:lstStyle/>
                    <a:p>
                      <a:pPr marL="0" marR="0" lvl="0" indent="0" algn="ctr" rtl="0">
                        <a:spcBef>
                          <a:spcPts val="0"/>
                        </a:spcBef>
                        <a:spcAft>
                          <a:spcPts val="0"/>
                        </a:spcAft>
                        <a:buNone/>
                      </a:pPr>
                      <a:r>
                        <a:rPr lang="en-US" sz="1800" u="none" strike="noStrike" cap="none"/>
                        <a:t>Multi</a:t>
                      </a:r>
                      <a:endParaRPr/>
                    </a:p>
                  </a:txBody>
                  <a:tcPr marL="91450" marR="91450" marT="45725" marB="45725"/>
                </a:tc>
                <a:tc>
                  <a:txBody>
                    <a:bodyPr/>
                    <a:lstStyle/>
                    <a:p>
                      <a:pPr marL="0" marR="0" lvl="0" indent="0" algn="ctr" rtl="0">
                        <a:spcBef>
                          <a:spcPts val="0"/>
                        </a:spcBef>
                        <a:spcAft>
                          <a:spcPts val="0"/>
                        </a:spcAft>
                        <a:buNone/>
                      </a:pPr>
                      <a:r>
                        <a:rPr lang="en-US" sz="1800" u="none" strike="noStrike" cap="none"/>
                        <a:t>Other</a:t>
                      </a:r>
                      <a:endParaRPr/>
                    </a:p>
                  </a:txBody>
                  <a:tcPr marL="91450" marR="91450" marT="45725" marB="45725"/>
                </a:tc>
                <a:extLst>
                  <a:ext uri="{0D108BD9-81ED-4DB2-BD59-A6C34878D82A}">
                    <a16:rowId xmlns:a16="http://schemas.microsoft.com/office/drawing/2014/main" val="10000"/>
                  </a:ext>
                </a:extLst>
              </a:tr>
              <a:tr h="606425">
                <a:tc>
                  <a:txBody>
                    <a:bodyPr/>
                    <a:lstStyle/>
                    <a:p>
                      <a:pPr marL="0" marR="0" lvl="0" indent="0" algn="ctr" rtl="0">
                        <a:spcBef>
                          <a:spcPts val="0"/>
                        </a:spcBef>
                        <a:spcAft>
                          <a:spcPts val="0"/>
                        </a:spcAft>
                        <a:buNone/>
                      </a:pPr>
                      <a:r>
                        <a:rPr lang="en-US" sz="1800" u="none" strike="noStrike" cap="none"/>
                        <a:t>ASD </a:t>
                      </a:r>
                      <a:endParaRPr/>
                    </a:p>
                    <a:p>
                      <a:pPr marL="0" marR="0" lvl="0" indent="0" algn="ctr" rtl="0">
                        <a:spcBef>
                          <a:spcPts val="0"/>
                        </a:spcBef>
                        <a:spcAft>
                          <a:spcPts val="0"/>
                        </a:spcAft>
                        <a:buNone/>
                      </a:pPr>
                      <a:r>
                        <a:rPr lang="en-US" sz="1800" u="none" strike="noStrike" cap="none"/>
                        <a:t>(n = 192)</a:t>
                      </a:r>
                      <a:endParaRPr/>
                    </a:p>
                  </a:txBody>
                  <a:tcPr marL="91450" marR="91450" marT="45725" marB="45725"/>
                </a:tc>
                <a:tc>
                  <a:txBody>
                    <a:bodyPr/>
                    <a:lstStyle/>
                    <a:p>
                      <a:pPr marL="0" marR="0" lvl="0" indent="0" algn="ctr" rtl="0">
                        <a:spcBef>
                          <a:spcPts val="0"/>
                        </a:spcBef>
                        <a:spcAft>
                          <a:spcPts val="0"/>
                        </a:spcAft>
                        <a:buNone/>
                      </a:pPr>
                      <a:r>
                        <a:rPr lang="en-US" sz="1800" u="none" strike="noStrike" cap="none" dirty="0"/>
                        <a:t>5</a:t>
                      </a:r>
                      <a:endParaRPr dirty="0"/>
                    </a:p>
                    <a:p>
                      <a:pPr marL="0" marR="0" lvl="0" indent="0" algn="ctr" rtl="0">
                        <a:spcBef>
                          <a:spcPts val="0"/>
                        </a:spcBef>
                        <a:spcAft>
                          <a:spcPts val="0"/>
                        </a:spcAft>
                        <a:buNone/>
                      </a:pPr>
                      <a:r>
                        <a:rPr lang="en-US" sz="1800" u="none" strike="noStrike" cap="none" dirty="0"/>
                        <a:t>(2.6%)</a:t>
                      </a:r>
                      <a:endParaRPr dirty="0"/>
                    </a:p>
                  </a:txBody>
                  <a:tcPr marL="91450" marR="91450" marT="45725" marB="45725"/>
                </a:tc>
                <a:tc>
                  <a:txBody>
                    <a:bodyPr/>
                    <a:lstStyle/>
                    <a:p>
                      <a:pPr marL="0" marR="0" lvl="0" indent="0" algn="ctr" rtl="0">
                        <a:spcBef>
                          <a:spcPts val="0"/>
                        </a:spcBef>
                        <a:spcAft>
                          <a:spcPts val="0"/>
                        </a:spcAft>
                        <a:buNone/>
                      </a:pPr>
                      <a:r>
                        <a:rPr lang="en-US" sz="1800" u="none" strike="noStrike" cap="none"/>
                        <a:t>42</a:t>
                      </a:r>
                      <a:endParaRPr/>
                    </a:p>
                    <a:p>
                      <a:pPr marL="0" marR="0" lvl="0" indent="0" algn="ctr" rtl="0">
                        <a:spcBef>
                          <a:spcPts val="0"/>
                        </a:spcBef>
                        <a:spcAft>
                          <a:spcPts val="0"/>
                        </a:spcAft>
                        <a:buNone/>
                      </a:pPr>
                      <a:r>
                        <a:rPr lang="en-US" sz="1800" u="none" strike="noStrike" cap="none"/>
                        <a:t>(21.9%)</a:t>
                      </a:r>
                      <a:endParaRPr/>
                    </a:p>
                  </a:txBody>
                  <a:tcPr marL="91450" marR="91450" marT="45725" marB="45725"/>
                </a:tc>
                <a:tc>
                  <a:txBody>
                    <a:bodyPr/>
                    <a:lstStyle/>
                    <a:p>
                      <a:pPr marL="0" marR="0" lvl="0" indent="0" algn="ctr" rtl="0">
                        <a:spcBef>
                          <a:spcPts val="0"/>
                        </a:spcBef>
                        <a:spcAft>
                          <a:spcPts val="0"/>
                        </a:spcAft>
                        <a:buNone/>
                      </a:pPr>
                      <a:r>
                        <a:rPr lang="en-US" sz="1800" u="none" strike="noStrike" cap="none"/>
                        <a:t>5</a:t>
                      </a:r>
                      <a:endParaRPr/>
                    </a:p>
                    <a:p>
                      <a:pPr marL="0" marR="0" lvl="0" indent="0" algn="ctr" rtl="0">
                        <a:spcBef>
                          <a:spcPts val="0"/>
                        </a:spcBef>
                        <a:spcAft>
                          <a:spcPts val="0"/>
                        </a:spcAft>
                        <a:buNone/>
                      </a:pPr>
                      <a:r>
                        <a:rPr lang="en-US" sz="1800" u="none" strike="noStrike" cap="none"/>
                        <a:t>(2.6%)</a:t>
                      </a:r>
                      <a:endParaRPr/>
                    </a:p>
                  </a:txBody>
                  <a:tcPr marL="91450" marR="91450" marT="45725" marB="45725"/>
                </a:tc>
                <a:tc>
                  <a:txBody>
                    <a:bodyPr/>
                    <a:lstStyle/>
                    <a:p>
                      <a:pPr marL="0" marR="0" lvl="0" indent="0" algn="ctr" rtl="0">
                        <a:spcBef>
                          <a:spcPts val="0"/>
                        </a:spcBef>
                        <a:spcAft>
                          <a:spcPts val="0"/>
                        </a:spcAft>
                        <a:buNone/>
                      </a:pPr>
                      <a:r>
                        <a:rPr lang="en-US" sz="1800" u="none" strike="noStrike" cap="none"/>
                        <a:t>111</a:t>
                      </a:r>
                      <a:endParaRPr/>
                    </a:p>
                    <a:p>
                      <a:pPr marL="0" marR="0" lvl="0" indent="0" algn="ctr" rtl="0">
                        <a:spcBef>
                          <a:spcPts val="0"/>
                        </a:spcBef>
                        <a:spcAft>
                          <a:spcPts val="0"/>
                        </a:spcAft>
                        <a:buNone/>
                      </a:pPr>
                      <a:r>
                        <a:rPr lang="en-US" sz="1800" u="none" strike="noStrike" cap="none"/>
                        <a:t>(57.8%)</a:t>
                      </a:r>
                      <a:endParaRPr/>
                    </a:p>
                  </a:txBody>
                  <a:tcPr marL="91450" marR="91450" marT="45725" marB="45725"/>
                </a:tc>
                <a:tc>
                  <a:txBody>
                    <a:bodyPr/>
                    <a:lstStyle/>
                    <a:p>
                      <a:pPr marL="0" marR="0" lvl="0" indent="0" algn="ctr" rtl="0">
                        <a:spcBef>
                          <a:spcPts val="0"/>
                        </a:spcBef>
                        <a:spcAft>
                          <a:spcPts val="0"/>
                        </a:spcAft>
                        <a:buNone/>
                      </a:pPr>
                      <a:r>
                        <a:rPr lang="en-US" sz="1800" u="none" strike="noStrike" cap="none"/>
                        <a:t>29</a:t>
                      </a:r>
                      <a:endParaRPr/>
                    </a:p>
                    <a:p>
                      <a:pPr marL="0" marR="0" lvl="0" indent="0" algn="ctr" rtl="0">
                        <a:spcBef>
                          <a:spcPts val="0"/>
                        </a:spcBef>
                        <a:spcAft>
                          <a:spcPts val="0"/>
                        </a:spcAft>
                        <a:buNone/>
                      </a:pPr>
                      <a:r>
                        <a:rPr lang="en-US" sz="1800" u="none" strike="noStrike" cap="none"/>
                        <a:t>(15.1%)</a:t>
                      </a:r>
                      <a:endParaRPr/>
                    </a:p>
                  </a:txBody>
                  <a:tcPr marL="91450" marR="91450" marT="45725" marB="45725"/>
                </a:tc>
                <a:tc>
                  <a:txBody>
                    <a:bodyPr/>
                    <a:lstStyle/>
                    <a:p>
                      <a:pPr marL="0" marR="0" lvl="0" indent="0" algn="ctr" rtl="0">
                        <a:spcBef>
                          <a:spcPts val="0"/>
                        </a:spcBef>
                        <a:spcAft>
                          <a:spcPts val="0"/>
                        </a:spcAft>
                        <a:buNone/>
                      </a:pPr>
                      <a:r>
                        <a:rPr lang="en-US" sz="1800" u="none" strike="noStrike" cap="none"/>
                        <a:t>0</a:t>
                      </a:r>
                      <a:endParaRPr/>
                    </a:p>
                    <a:p>
                      <a:pPr marL="0" marR="0" lvl="0" indent="0" algn="ctr" rtl="0">
                        <a:spcBef>
                          <a:spcPts val="0"/>
                        </a:spcBef>
                        <a:spcAft>
                          <a:spcPts val="0"/>
                        </a:spcAft>
                        <a:buNone/>
                      </a:pPr>
                      <a:r>
                        <a:rPr lang="en-US" sz="1800" u="none" strike="noStrike" cap="none"/>
                        <a:t>(0%)</a:t>
                      </a:r>
                      <a:endParaRPr/>
                    </a:p>
                  </a:txBody>
                  <a:tcPr marL="91450" marR="91450" marT="45725" marB="45725"/>
                </a:tc>
                <a:extLst>
                  <a:ext uri="{0D108BD9-81ED-4DB2-BD59-A6C34878D82A}">
                    <a16:rowId xmlns:a16="http://schemas.microsoft.com/office/drawing/2014/main" val="10001"/>
                  </a:ext>
                </a:extLst>
              </a:tr>
              <a:tr h="606425">
                <a:tc>
                  <a:txBody>
                    <a:bodyPr/>
                    <a:lstStyle/>
                    <a:p>
                      <a:pPr marL="0" marR="0" lvl="0" indent="0" algn="ctr" rtl="0">
                        <a:spcBef>
                          <a:spcPts val="0"/>
                        </a:spcBef>
                        <a:spcAft>
                          <a:spcPts val="0"/>
                        </a:spcAft>
                        <a:buNone/>
                      </a:pPr>
                      <a:r>
                        <a:rPr lang="en-US" sz="1800" u="none" strike="noStrike" cap="none"/>
                        <a:t>TD</a:t>
                      </a:r>
                      <a:endParaRPr/>
                    </a:p>
                    <a:p>
                      <a:pPr marL="0" marR="0" lvl="0" indent="0" algn="ctr" rtl="0">
                        <a:spcBef>
                          <a:spcPts val="0"/>
                        </a:spcBef>
                        <a:spcAft>
                          <a:spcPts val="0"/>
                        </a:spcAft>
                        <a:buNone/>
                      </a:pPr>
                      <a:r>
                        <a:rPr lang="en-US" sz="1800" u="none" strike="noStrike" cap="none"/>
                        <a:t>(n = 960)</a:t>
                      </a:r>
                      <a:endParaRPr/>
                    </a:p>
                  </a:txBody>
                  <a:tcPr marL="91450" marR="91450" marT="45725" marB="45725"/>
                </a:tc>
                <a:tc>
                  <a:txBody>
                    <a:bodyPr/>
                    <a:lstStyle/>
                    <a:p>
                      <a:pPr marL="0" marR="0" lvl="0" indent="0" algn="ctr" rtl="0">
                        <a:spcBef>
                          <a:spcPts val="0"/>
                        </a:spcBef>
                        <a:spcAft>
                          <a:spcPts val="0"/>
                        </a:spcAft>
                        <a:buNone/>
                      </a:pPr>
                      <a:r>
                        <a:rPr lang="en-US" sz="1800" u="none" strike="noStrike" cap="none"/>
                        <a:t>31</a:t>
                      </a:r>
                      <a:endParaRPr/>
                    </a:p>
                    <a:p>
                      <a:pPr marL="0" marR="0" lvl="0" indent="0" algn="ctr" rtl="0">
                        <a:spcBef>
                          <a:spcPts val="0"/>
                        </a:spcBef>
                        <a:spcAft>
                          <a:spcPts val="0"/>
                        </a:spcAft>
                        <a:buNone/>
                      </a:pPr>
                      <a:r>
                        <a:rPr lang="en-US" sz="1800" u="none" strike="noStrike" cap="none"/>
                        <a:t>(3.2%)</a:t>
                      </a:r>
                      <a:endParaRPr/>
                    </a:p>
                  </a:txBody>
                  <a:tcPr marL="91450" marR="91450" marT="45725" marB="45725"/>
                </a:tc>
                <a:tc>
                  <a:txBody>
                    <a:bodyPr/>
                    <a:lstStyle/>
                    <a:p>
                      <a:pPr marL="0" marR="0" lvl="0" indent="0" algn="ctr" rtl="0">
                        <a:spcBef>
                          <a:spcPts val="0"/>
                        </a:spcBef>
                        <a:spcAft>
                          <a:spcPts val="0"/>
                        </a:spcAft>
                        <a:buNone/>
                      </a:pPr>
                      <a:r>
                        <a:rPr lang="en-US" sz="1800" u="none" strike="noStrike" cap="none"/>
                        <a:t>206</a:t>
                      </a:r>
                      <a:endParaRPr/>
                    </a:p>
                    <a:p>
                      <a:pPr marL="0" marR="0" lvl="0" indent="0" algn="ctr" rtl="0">
                        <a:spcBef>
                          <a:spcPts val="0"/>
                        </a:spcBef>
                        <a:spcAft>
                          <a:spcPts val="0"/>
                        </a:spcAft>
                        <a:buNone/>
                      </a:pPr>
                      <a:r>
                        <a:rPr lang="en-US" sz="1800" u="none" strike="noStrike" cap="none"/>
                        <a:t>(21.5%)</a:t>
                      </a:r>
                      <a:endParaRPr/>
                    </a:p>
                  </a:txBody>
                  <a:tcPr marL="91450" marR="91450" marT="45725" marB="45725"/>
                </a:tc>
                <a:tc>
                  <a:txBody>
                    <a:bodyPr/>
                    <a:lstStyle/>
                    <a:p>
                      <a:pPr marL="0" marR="0" lvl="0" indent="0" algn="ctr" rtl="0">
                        <a:spcBef>
                          <a:spcPts val="0"/>
                        </a:spcBef>
                        <a:spcAft>
                          <a:spcPts val="0"/>
                        </a:spcAft>
                        <a:buNone/>
                      </a:pPr>
                      <a:r>
                        <a:rPr lang="en-US" sz="1800" u="none" strike="noStrike" cap="none"/>
                        <a:t>55</a:t>
                      </a:r>
                      <a:endParaRPr/>
                    </a:p>
                    <a:p>
                      <a:pPr marL="0" marR="0" lvl="0" indent="0" algn="ctr" rtl="0">
                        <a:spcBef>
                          <a:spcPts val="0"/>
                        </a:spcBef>
                        <a:spcAft>
                          <a:spcPts val="0"/>
                        </a:spcAft>
                        <a:buNone/>
                      </a:pPr>
                      <a:r>
                        <a:rPr lang="en-US" sz="1800" u="none" strike="noStrike" cap="none"/>
                        <a:t>(5.7%)</a:t>
                      </a:r>
                      <a:endParaRPr/>
                    </a:p>
                  </a:txBody>
                  <a:tcPr marL="91450" marR="91450" marT="45725" marB="45725"/>
                </a:tc>
                <a:tc>
                  <a:txBody>
                    <a:bodyPr/>
                    <a:lstStyle/>
                    <a:p>
                      <a:pPr marL="0" marR="0" lvl="0" indent="0" algn="ctr" rtl="0">
                        <a:spcBef>
                          <a:spcPts val="0"/>
                        </a:spcBef>
                        <a:spcAft>
                          <a:spcPts val="0"/>
                        </a:spcAft>
                        <a:buNone/>
                      </a:pPr>
                      <a:r>
                        <a:rPr lang="en-US" sz="1800" u="none" strike="noStrike" cap="none"/>
                        <a:t>485</a:t>
                      </a:r>
                      <a:endParaRPr/>
                    </a:p>
                    <a:p>
                      <a:pPr marL="0" marR="0" lvl="0" indent="0" algn="ctr" rtl="0">
                        <a:spcBef>
                          <a:spcPts val="0"/>
                        </a:spcBef>
                        <a:spcAft>
                          <a:spcPts val="0"/>
                        </a:spcAft>
                        <a:buNone/>
                      </a:pPr>
                      <a:r>
                        <a:rPr lang="en-US" sz="1800" u="none" strike="noStrike" cap="none"/>
                        <a:t>(50.5%)</a:t>
                      </a:r>
                      <a:endParaRPr/>
                    </a:p>
                  </a:txBody>
                  <a:tcPr marL="91450" marR="91450" marT="45725" marB="45725"/>
                </a:tc>
                <a:tc>
                  <a:txBody>
                    <a:bodyPr/>
                    <a:lstStyle/>
                    <a:p>
                      <a:pPr marL="0" marR="0" lvl="0" indent="0" algn="ctr" rtl="0">
                        <a:spcBef>
                          <a:spcPts val="0"/>
                        </a:spcBef>
                        <a:spcAft>
                          <a:spcPts val="0"/>
                        </a:spcAft>
                        <a:buNone/>
                      </a:pPr>
                      <a:r>
                        <a:rPr lang="en-US" sz="1800" u="none" strike="noStrike" cap="none"/>
                        <a:t>166</a:t>
                      </a:r>
                      <a:endParaRPr/>
                    </a:p>
                    <a:p>
                      <a:pPr marL="0" marR="0" lvl="0" indent="0" algn="ctr" rtl="0">
                        <a:spcBef>
                          <a:spcPts val="0"/>
                        </a:spcBef>
                        <a:spcAft>
                          <a:spcPts val="0"/>
                        </a:spcAft>
                        <a:buNone/>
                      </a:pPr>
                      <a:r>
                        <a:rPr lang="en-US" sz="1800" u="none" strike="noStrike" cap="none"/>
                        <a:t>(17.3%)</a:t>
                      </a:r>
                      <a:endParaRPr/>
                    </a:p>
                  </a:txBody>
                  <a:tcPr marL="91450" marR="91450" marT="45725" marB="45725"/>
                </a:tc>
                <a:tc>
                  <a:txBody>
                    <a:bodyPr/>
                    <a:lstStyle/>
                    <a:p>
                      <a:pPr marL="0" marR="0" lvl="0" indent="0" algn="ctr" rtl="0">
                        <a:spcBef>
                          <a:spcPts val="0"/>
                        </a:spcBef>
                        <a:spcAft>
                          <a:spcPts val="0"/>
                        </a:spcAft>
                        <a:buNone/>
                      </a:pPr>
                      <a:r>
                        <a:rPr lang="en-US" sz="1800" u="none" strike="noStrike" cap="none" dirty="0"/>
                        <a:t>17</a:t>
                      </a:r>
                      <a:endParaRPr dirty="0"/>
                    </a:p>
                    <a:p>
                      <a:pPr marL="0" marR="0" lvl="0" indent="0" algn="ctr" rtl="0">
                        <a:spcBef>
                          <a:spcPts val="0"/>
                        </a:spcBef>
                        <a:spcAft>
                          <a:spcPts val="0"/>
                        </a:spcAft>
                        <a:buNone/>
                      </a:pPr>
                      <a:r>
                        <a:rPr lang="en-US" sz="1800" u="none" strike="noStrike" cap="none" dirty="0"/>
                        <a:t>(1.2%)</a:t>
                      </a:r>
                      <a:endParaRPr sz="1800" u="none" strike="noStrike" cap="none" dirty="0"/>
                    </a:p>
                  </a:txBody>
                  <a:tcPr marL="91450" marR="91450" marT="45725" marB="45725"/>
                </a:tc>
                <a:extLst>
                  <a:ext uri="{0D108BD9-81ED-4DB2-BD59-A6C34878D82A}">
                    <a16:rowId xmlns:a16="http://schemas.microsoft.com/office/drawing/2014/main" val="10002"/>
                  </a:ext>
                </a:extLst>
              </a:tr>
            </a:tbl>
          </a:graphicData>
        </a:graphic>
      </p:graphicFrame>
      <p:sp>
        <p:nvSpPr>
          <p:cNvPr id="190" name="Google Shape;190;p3"/>
          <p:cNvSpPr txBox="1"/>
          <p:nvPr/>
        </p:nvSpPr>
        <p:spPr>
          <a:xfrm>
            <a:off x="838200" y="4611757"/>
            <a:ext cx="894521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Calibri"/>
                <a:ea typeface="Calibri"/>
                <a:cs typeface="Calibri"/>
                <a:sym typeface="Calibri"/>
              </a:rPr>
              <a:t>*Participants not matched on race or ethnicity</a:t>
            </a:r>
            <a:endParaRPr/>
          </a:p>
        </p:txBody>
      </p:sp>
    </p:spTree>
    <p:extLst>
      <p:ext uri="{BB962C8B-B14F-4D97-AF65-F5344CB8AC3E}">
        <p14:creationId xmlns:p14="http://schemas.microsoft.com/office/powerpoint/2010/main" val="501783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7CB30-4064-FB4A-B725-FEDDD903EF6A}"/>
              </a:ext>
            </a:extLst>
          </p:cNvPr>
          <p:cNvSpPr>
            <a:spLocks noGrp="1"/>
          </p:cNvSpPr>
          <p:nvPr>
            <p:ph type="title"/>
          </p:nvPr>
        </p:nvSpPr>
        <p:spPr>
          <a:xfrm>
            <a:off x="640080" y="2681105"/>
            <a:ext cx="3401568" cy="1495794"/>
          </a:xfrm>
          <a:prstGeom prst="ellipse">
            <a:avLst/>
          </a:prstGeom>
          <a:solidFill>
            <a:srgbClr val="FFFFFF"/>
          </a:solidFill>
          <a:ln>
            <a:solidFill>
              <a:srgbClr val="262626"/>
            </a:solidFill>
          </a:ln>
        </p:spPr>
        <p:txBody>
          <a:bodyPr vert="horz" lIns="182880" tIns="182880" rIns="182880" bIns="182880" rtlCol="0" anchor="ctr">
            <a:normAutofit/>
          </a:bodyPr>
          <a:lstStyle/>
          <a:p>
            <a:r>
              <a:rPr lang="en-US" sz="1500"/>
              <a:t>Adverse Childhood Experiences</a:t>
            </a:r>
          </a:p>
        </p:txBody>
      </p:sp>
      <p:graphicFrame>
        <p:nvGraphicFramePr>
          <p:cNvPr id="5" name="Content Placeholder 4">
            <a:extLst>
              <a:ext uri="{FF2B5EF4-FFF2-40B4-BE49-F238E27FC236}">
                <a16:creationId xmlns:a16="http://schemas.microsoft.com/office/drawing/2014/main" id="{857F447D-FB11-4146-8C29-0EED4FB729A6}"/>
              </a:ext>
            </a:extLst>
          </p:cNvPr>
          <p:cNvGraphicFramePr>
            <a:graphicFrameLocks noGrp="1"/>
          </p:cNvGraphicFramePr>
          <p:nvPr>
            <p:ph sz="half" idx="1"/>
            <p:extLst>
              <p:ext uri="{D42A27DB-BD31-4B8C-83A1-F6EECF244321}">
                <p14:modId xmlns:p14="http://schemas.microsoft.com/office/powerpoint/2010/main" val="2460945860"/>
              </p:ext>
            </p:extLst>
          </p:nvPr>
        </p:nvGraphicFramePr>
        <p:xfrm>
          <a:off x="6235097" y="639763"/>
          <a:ext cx="4476370" cy="5276865"/>
        </p:xfrm>
        <a:graphic>
          <a:graphicData uri="http://schemas.openxmlformats.org/drawingml/2006/table">
            <a:tbl>
              <a:tblPr firstRow="1" firstCol="1" bandRow="1">
                <a:tableStyleId>{5C22544A-7EE6-4342-B048-85BDC9FD1C3A}</a:tableStyleId>
              </a:tblPr>
              <a:tblGrid>
                <a:gridCol w="2809707">
                  <a:extLst>
                    <a:ext uri="{9D8B030D-6E8A-4147-A177-3AD203B41FA5}">
                      <a16:colId xmlns:a16="http://schemas.microsoft.com/office/drawing/2014/main" val="2023903039"/>
                    </a:ext>
                  </a:extLst>
                </a:gridCol>
                <a:gridCol w="953576">
                  <a:extLst>
                    <a:ext uri="{9D8B030D-6E8A-4147-A177-3AD203B41FA5}">
                      <a16:colId xmlns:a16="http://schemas.microsoft.com/office/drawing/2014/main" val="4175336708"/>
                    </a:ext>
                  </a:extLst>
                </a:gridCol>
                <a:gridCol w="713087">
                  <a:extLst>
                    <a:ext uri="{9D8B030D-6E8A-4147-A177-3AD203B41FA5}">
                      <a16:colId xmlns:a16="http://schemas.microsoft.com/office/drawing/2014/main" val="2550854089"/>
                    </a:ext>
                  </a:extLst>
                </a:gridCol>
              </a:tblGrid>
              <a:tr h="159905">
                <a:tc>
                  <a:txBody>
                    <a:bodyPr/>
                    <a:lstStyle/>
                    <a:p>
                      <a:pPr marL="0" marR="0">
                        <a:lnSpc>
                          <a:spcPct val="115000"/>
                        </a:lnSpc>
                        <a:spcBef>
                          <a:spcPts val="200"/>
                        </a:spcBef>
                        <a:spcAft>
                          <a:spcPts val="200"/>
                        </a:spcAft>
                      </a:pPr>
                      <a:r>
                        <a:rPr lang="en-US" sz="800">
                          <a:effectLst/>
                        </a:rPr>
                        <a:t>Domains</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tc>
                  <a:txBody>
                    <a:bodyPr/>
                    <a:lstStyle/>
                    <a:p>
                      <a:pPr marL="0" marR="0" algn="ctr">
                        <a:lnSpc>
                          <a:spcPct val="115000"/>
                        </a:lnSpc>
                        <a:spcBef>
                          <a:spcPts val="200"/>
                        </a:spcBef>
                        <a:spcAft>
                          <a:spcPts val="200"/>
                        </a:spcAft>
                      </a:pPr>
                      <a:r>
                        <a:rPr lang="en-US" sz="800">
                          <a:effectLst/>
                        </a:rPr>
                        <a:t># items</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tc>
                  <a:txBody>
                    <a:bodyPr/>
                    <a:lstStyle/>
                    <a:p>
                      <a:pPr marL="0" marR="0" algn="ctr">
                        <a:lnSpc>
                          <a:spcPct val="115000"/>
                        </a:lnSpc>
                        <a:spcBef>
                          <a:spcPts val="200"/>
                        </a:spcBef>
                        <a:spcAft>
                          <a:spcPts val="200"/>
                        </a:spcAft>
                      </a:pPr>
                      <a:r>
                        <a:rPr lang="en-US" sz="800">
                          <a:effectLst/>
                        </a:rPr>
                        <a:t>Visit</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extLst>
                  <a:ext uri="{0D108BD9-81ED-4DB2-BD59-A6C34878D82A}">
                    <a16:rowId xmlns:a16="http://schemas.microsoft.com/office/drawing/2014/main" val="2591683089"/>
                  </a:ext>
                </a:extLst>
              </a:tr>
              <a:tr h="159905">
                <a:tc rowSpan="4">
                  <a:txBody>
                    <a:bodyPr/>
                    <a:lstStyle/>
                    <a:p>
                      <a:pPr marL="0" marR="0">
                        <a:lnSpc>
                          <a:spcPct val="115000"/>
                        </a:lnSpc>
                        <a:spcBef>
                          <a:spcPts val="200"/>
                        </a:spcBef>
                        <a:spcAft>
                          <a:spcPts val="200"/>
                        </a:spcAft>
                      </a:pPr>
                      <a:r>
                        <a:rPr lang="en-US" sz="800">
                          <a:effectLst/>
                        </a:rPr>
                        <a:t>Community Violence</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tc rowSpan="2">
                  <a:txBody>
                    <a:bodyPr/>
                    <a:lstStyle/>
                    <a:p>
                      <a:pPr marL="0" marR="0" algn="ctr">
                        <a:lnSpc>
                          <a:spcPct val="115000"/>
                        </a:lnSpc>
                        <a:spcBef>
                          <a:spcPts val="200"/>
                        </a:spcBef>
                        <a:spcAft>
                          <a:spcPts val="200"/>
                        </a:spcAft>
                      </a:pPr>
                      <a:r>
                        <a:rPr lang="en-US" sz="800">
                          <a:effectLst/>
                        </a:rPr>
                        <a:t>2</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tc>
                  <a:txBody>
                    <a:bodyPr/>
                    <a:lstStyle/>
                    <a:p>
                      <a:pPr marL="0" marR="0" algn="ctr">
                        <a:lnSpc>
                          <a:spcPct val="115000"/>
                        </a:lnSpc>
                        <a:spcBef>
                          <a:spcPts val="200"/>
                        </a:spcBef>
                        <a:spcAft>
                          <a:spcPts val="200"/>
                        </a:spcAft>
                      </a:pPr>
                      <a:r>
                        <a:rPr lang="en-US" sz="800">
                          <a:effectLst/>
                        </a:rPr>
                        <a:t>0</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extLst>
                  <a:ext uri="{0D108BD9-81ED-4DB2-BD59-A6C34878D82A}">
                    <a16:rowId xmlns:a16="http://schemas.microsoft.com/office/drawing/2014/main" val="4268400476"/>
                  </a:ext>
                </a:extLst>
              </a:tr>
              <a:tr h="159905">
                <a:tc vMerge="1">
                  <a:txBody>
                    <a:bodyPr/>
                    <a:lstStyle/>
                    <a:p>
                      <a:endParaRPr lang="en-US"/>
                    </a:p>
                  </a:txBody>
                  <a:tcPr/>
                </a:tc>
                <a:tc vMerge="1">
                  <a:txBody>
                    <a:bodyPr/>
                    <a:lstStyle/>
                    <a:p>
                      <a:endParaRPr lang="en-US"/>
                    </a:p>
                  </a:txBody>
                  <a:tcPr/>
                </a:tc>
                <a:tc>
                  <a:txBody>
                    <a:bodyPr/>
                    <a:lstStyle/>
                    <a:p>
                      <a:pPr marL="0" marR="0" algn="ctr">
                        <a:lnSpc>
                          <a:spcPct val="115000"/>
                        </a:lnSpc>
                        <a:spcBef>
                          <a:spcPts val="200"/>
                        </a:spcBef>
                        <a:spcAft>
                          <a:spcPts val="200"/>
                        </a:spcAft>
                      </a:pPr>
                      <a:r>
                        <a:rPr lang="en-US" sz="800">
                          <a:effectLst/>
                        </a:rPr>
                        <a:t>0</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extLst>
                  <a:ext uri="{0D108BD9-81ED-4DB2-BD59-A6C34878D82A}">
                    <a16:rowId xmlns:a16="http://schemas.microsoft.com/office/drawing/2014/main" val="2189080160"/>
                  </a:ext>
                </a:extLst>
              </a:tr>
              <a:tr h="159905">
                <a:tc vMerge="1">
                  <a:txBody>
                    <a:bodyPr/>
                    <a:lstStyle/>
                    <a:p>
                      <a:endParaRPr lang="en-US"/>
                    </a:p>
                  </a:txBody>
                  <a:tcPr/>
                </a:tc>
                <a:tc>
                  <a:txBody>
                    <a:bodyPr/>
                    <a:lstStyle/>
                    <a:p>
                      <a:pPr marL="0" marR="0" algn="ctr">
                        <a:lnSpc>
                          <a:spcPct val="115000"/>
                        </a:lnSpc>
                        <a:spcBef>
                          <a:spcPts val="200"/>
                        </a:spcBef>
                        <a:spcAft>
                          <a:spcPts val="200"/>
                        </a:spcAft>
                      </a:pPr>
                      <a:r>
                        <a:rPr lang="en-US" sz="800">
                          <a:effectLst/>
                        </a:rPr>
                        <a:t>1</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tc>
                  <a:txBody>
                    <a:bodyPr/>
                    <a:lstStyle/>
                    <a:p>
                      <a:pPr marL="0" marR="0" algn="ctr">
                        <a:lnSpc>
                          <a:spcPct val="115000"/>
                        </a:lnSpc>
                        <a:spcBef>
                          <a:spcPts val="200"/>
                        </a:spcBef>
                        <a:spcAft>
                          <a:spcPts val="200"/>
                        </a:spcAft>
                      </a:pPr>
                      <a:r>
                        <a:rPr lang="en-US" sz="800">
                          <a:effectLst/>
                        </a:rPr>
                        <a:t>2</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extLst>
                  <a:ext uri="{0D108BD9-81ED-4DB2-BD59-A6C34878D82A}">
                    <a16:rowId xmlns:a16="http://schemas.microsoft.com/office/drawing/2014/main" val="147185751"/>
                  </a:ext>
                </a:extLst>
              </a:tr>
              <a:tr h="159905">
                <a:tc vMerge="1">
                  <a:txBody>
                    <a:bodyPr/>
                    <a:lstStyle/>
                    <a:p>
                      <a:endParaRPr lang="en-US"/>
                    </a:p>
                  </a:txBody>
                  <a:tcPr/>
                </a:tc>
                <a:tc>
                  <a:txBody>
                    <a:bodyPr/>
                    <a:lstStyle/>
                    <a:p>
                      <a:pPr marL="0" marR="0" algn="ctr">
                        <a:lnSpc>
                          <a:spcPct val="115000"/>
                        </a:lnSpc>
                        <a:spcBef>
                          <a:spcPts val="200"/>
                        </a:spcBef>
                        <a:spcAft>
                          <a:spcPts val="200"/>
                        </a:spcAft>
                      </a:pPr>
                      <a:r>
                        <a:rPr lang="en-US" sz="800">
                          <a:effectLst/>
                        </a:rPr>
                        <a:t>1</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tc>
                  <a:txBody>
                    <a:bodyPr/>
                    <a:lstStyle/>
                    <a:p>
                      <a:pPr marL="0" marR="0" algn="ctr">
                        <a:lnSpc>
                          <a:spcPct val="115000"/>
                        </a:lnSpc>
                        <a:spcBef>
                          <a:spcPts val="200"/>
                        </a:spcBef>
                        <a:spcAft>
                          <a:spcPts val="200"/>
                        </a:spcAft>
                      </a:pPr>
                      <a:r>
                        <a:rPr lang="en-US" sz="800">
                          <a:effectLst/>
                        </a:rPr>
                        <a:t>1</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extLst>
                  <a:ext uri="{0D108BD9-81ED-4DB2-BD59-A6C34878D82A}">
                    <a16:rowId xmlns:a16="http://schemas.microsoft.com/office/drawing/2014/main" val="1767382808"/>
                  </a:ext>
                </a:extLst>
              </a:tr>
              <a:tr h="159905">
                <a:tc>
                  <a:txBody>
                    <a:bodyPr/>
                    <a:lstStyle/>
                    <a:p>
                      <a:pPr marL="0" marR="0">
                        <a:lnSpc>
                          <a:spcPct val="115000"/>
                        </a:lnSpc>
                        <a:spcBef>
                          <a:spcPts val="200"/>
                        </a:spcBef>
                        <a:spcAft>
                          <a:spcPts val="200"/>
                        </a:spcAft>
                      </a:pPr>
                      <a:r>
                        <a:rPr lang="en-US" sz="800">
                          <a:effectLst/>
                        </a:rPr>
                        <a:t>Discrimination</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tc>
                  <a:txBody>
                    <a:bodyPr/>
                    <a:lstStyle/>
                    <a:p>
                      <a:pPr marL="0" marR="0" algn="ctr">
                        <a:lnSpc>
                          <a:spcPct val="115000"/>
                        </a:lnSpc>
                        <a:spcBef>
                          <a:spcPts val="200"/>
                        </a:spcBef>
                        <a:spcAft>
                          <a:spcPts val="200"/>
                        </a:spcAft>
                      </a:pPr>
                      <a:r>
                        <a:rPr lang="en-US" sz="800">
                          <a:effectLst/>
                        </a:rPr>
                        <a:t>1</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tc>
                  <a:txBody>
                    <a:bodyPr/>
                    <a:lstStyle/>
                    <a:p>
                      <a:pPr marL="0" marR="0" algn="ctr">
                        <a:lnSpc>
                          <a:spcPct val="115000"/>
                        </a:lnSpc>
                        <a:spcBef>
                          <a:spcPts val="200"/>
                        </a:spcBef>
                        <a:spcAft>
                          <a:spcPts val="200"/>
                        </a:spcAft>
                      </a:pPr>
                      <a:r>
                        <a:rPr lang="en-US" sz="800">
                          <a:effectLst/>
                        </a:rPr>
                        <a:t>1</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extLst>
                  <a:ext uri="{0D108BD9-81ED-4DB2-BD59-A6C34878D82A}">
                    <a16:rowId xmlns:a16="http://schemas.microsoft.com/office/drawing/2014/main" val="2144682678"/>
                  </a:ext>
                </a:extLst>
              </a:tr>
              <a:tr h="159905">
                <a:tc>
                  <a:txBody>
                    <a:bodyPr/>
                    <a:lstStyle/>
                    <a:p>
                      <a:pPr marL="0" marR="0">
                        <a:lnSpc>
                          <a:spcPct val="115000"/>
                        </a:lnSpc>
                        <a:spcBef>
                          <a:spcPts val="200"/>
                        </a:spcBef>
                        <a:spcAft>
                          <a:spcPts val="200"/>
                        </a:spcAft>
                      </a:pPr>
                      <a:r>
                        <a:rPr lang="en-US" sz="800">
                          <a:effectLst/>
                        </a:rPr>
                        <a:t>Domestic Violence</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tc>
                  <a:txBody>
                    <a:bodyPr/>
                    <a:lstStyle/>
                    <a:p>
                      <a:pPr marL="0" marR="0" algn="ctr">
                        <a:lnSpc>
                          <a:spcPct val="115000"/>
                        </a:lnSpc>
                        <a:spcBef>
                          <a:spcPts val="200"/>
                        </a:spcBef>
                        <a:spcAft>
                          <a:spcPts val="200"/>
                        </a:spcAft>
                      </a:pPr>
                      <a:r>
                        <a:rPr lang="en-US" sz="800">
                          <a:effectLst/>
                        </a:rPr>
                        <a:t>1</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tc>
                  <a:txBody>
                    <a:bodyPr/>
                    <a:lstStyle/>
                    <a:p>
                      <a:pPr marL="0" marR="0" algn="ctr">
                        <a:lnSpc>
                          <a:spcPct val="115000"/>
                        </a:lnSpc>
                        <a:spcBef>
                          <a:spcPts val="200"/>
                        </a:spcBef>
                        <a:spcAft>
                          <a:spcPts val="200"/>
                        </a:spcAft>
                      </a:pPr>
                      <a:r>
                        <a:rPr lang="en-US" sz="800">
                          <a:effectLst/>
                        </a:rPr>
                        <a:t>0</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extLst>
                  <a:ext uri="{0D108BD9-81ED-4DB2-BD59-A6C34878D82A}">
                    <a16:rowId xmlns:a16="http://schemas.microsoft.com/office/drawing/2014/main" val="1451617829"/>
                  </a:ext>
                </a:extLst>
              </a:tr>
              <a:tr h="159905">
                <a:tc>
                  <a:txBody>
                    <a:bodyPr/>
                    <a:lstStyle/>
                    <a:p>
                      <a:pPr marL="0" marR="0">
                        <a:lnSpc>
                          <a:spcPct val="115000"/>
                        </a:lnSpc>
                        <a:spcBef>
                          <a:spcPts val="200"/>
                        </a:spcBef>
                        <a:spcAft>
                          <a:spcPts val="200"/>
                        </a:spcAft>
                      </a:pPr>
                      <a:r>
                        <a:rPr lang="en-US" sz="800">
                          <a:effectLst/>
                        </a:rPr>
                        <a:t>Emotional Neglect</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tc>
                  <a:txBody>
                    <a:bodyPr/>
                    <a:lstStyle/>
                    <a:p>
                      <a:pPr marL="0" marR="0" algn="ctr">
                        <a:lnSpc>
                          <a:spcPct val="115000"/>
                        </a:lnSpc>
                        <a:spcBef>
                          <a:spcPts val="200"/>
                        </a:spcBef>
                        <a:spcAft>
                          <a:spcPts val="200"/>
                        </a:spcAft>
                      </a:pPr>
                      <a:r>
                        <a:rPr lang="en-US" sz="800">
                          <a:effectLst/>
                        </a:rPr>
                        <a:t>1*</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tc>
                  <a:txBody>
                    <a:bodyPr/>
                    <a:lstStyle/>
                    <a:p>
                      <a:pPr marL="0" marR="0" algn="ctr">
                        <a:lnSpc>
                          <a:spcPct val="115000"/>
                        </a:lnSpc>
                        <a:spcBef>
                          <a:spcPts val="200"/>
                        </a:spcBef>
                        <a:spcAft>
                          <a:spcPts val="200"/>
                        </a:spcAft>
                      </a:pPr>
                      <a:r>
                        <a:rPr lang="en-US" sz="800">
                          <a:effectLst/>
                        </a:rPr>
                        <a:t>2</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extLst>
                  <a:ext uri="{0D108BD9-81ED-4DB2-BD59-A6C34878D82A}">
                    <a16:rowId xmlns:a16="http://schemas.microsoft.com/office/drawing/2014/main" val="1420332824"/>
                  </a:ext>
                </a:extLst>
              </a:tr>
              <a:tr h="159905">
                <a:tc rowSpan="2">
                  <a:txBody>
                    <a:bodyPr/>
                    <a:lstStyle/>
                    <a:p>
                      <a:pPr marL="0" marR="0">
                        <a:lnSpc>
                          <a:spcPct val="115000"/>
                        </a:lnSpc>
                        <a:spcBef>
                          <a:spcPts val="200"/>
                        </a:spcBef>
                        <a:spcAft>
                          <a:spcPts val="200"/>
                        </a:spcAft>
                      </a:pPr>
                      <a:r>
                        <a:rPr lang="en-US" sz="800">
                          <a:effectLst/>
                        </a:rPr>
                        <a:t>Family Budget Instability</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tc>
                  <a:txBody>
                    <a:bodyPr/>
                    <a:lstStyle/>
                    <a:p>
                      <a:pPr marL="0" marR="0" algn="ctr">
                        <a:lnSpc>
                          <a:spcPct val="115000"/>
                        </a:lnSpc>
                        <a:spcBef>
                          <a:spcPts val="200"/>
                        </a:spcBef>
                        <a:spcAft>
                          <a:spcPts val="200"/>
                        </a:spcAft>
                      </a:pPr>
                      <a:r>
                        <a:rPr lang="en-US" sz="800">
                          <a:effectLst/>
                        </a:rPr>
                        <a:t>3</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tc>
                  <a:txBody>
                    <a:bodyPr/>
                    <a:lstStyle/>
                    <a:p>
                      <a:pPr marL="0" marR="0" algn="ctr">
                        <a:lnSpc>
                          <a:spcPct val="115000"/>
                        </a:lnSpc>
                        <a:spcBef>
                          <a:spcPts val="200"/>
                        </a:spcBef>
                        <a:spcAft>
                          <a:spcPts val="200"/>
                        </a:spcAft>
                      </a:pPr>
                      <a:r>
                        <a:rPr lang="en-US" sz="800">
                          <a:effectLst/>
                        </a:rPr>
                        <a:t>1</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extLst>
                  <a:ext uri="{0D108BD9-81ED-4DB2-BD59-A6C34878D82A}">
                    <a16:rowId xmlns:a16="http://schemas.microsoft.com/office/drawing/2014/main" val="375019493"/>
                  </a:ext>
                </a:extLst>
              </a:tr>
              <a:tr h="159905">
                <a:tc vMerge="1">
                  <a:txBody>
                    <a:bodyPr/>
                    <a:lstStyle/>
                    <a:p>
                      <a:endParaRPr lang="en-US"/>
                    </a:p>
                  </a:txBody>
                  <a:tcPr/>
                </a:tc>
                <a:tc>
                  <a:txBody>
                    <a:bodyPr/>
                    <a:lstStyle/>
                    <a:p>
                      <a:pPr marL="0" marR="0" algn="ctr">
                        <a:lnSpc>
                          <a:spcPct val="115000"/>
                        </a:lnSpc>
                        <a:spcBef>
                          <a:spcPts val="200"/>
                        </a:spcBef>
                        <a:spcAft>
                          <a:spcPts val="200"/>
                        </a:spcAft>
                      </a:pPr>
                      <a:r>
                        <a:rPr lang="en-US" sz="800">
                          <a:effectLst/>
                        </a:rPr>
                        <a:t>2</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tc>
                  <a:txBody>
                    <a:bodyPr/>
                    <a:lstStyle/>
                    <a:p>
                      <a:pPr marL="0" marR="0" algn="ctr">
                        <a:lnSpc>
                          <a:spcPct val="115000"/>
                        </a:lnSpc>
                        <a:spcBef>
                          <a:spcPts val="200"/>
                        </a:spcBef>
                        <a:spcAft>
                          <a:spcPts val="200"/>
                        </a:spcAft>
                      </a:pPr>
                      <a:r>
                        <a:rPr lang="en-US" sz="800">
                          <a:effectLst/>
                        </a:rPr>
                        <a:t>1</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extLst>
                  <a:ext uri="{0D108BD9-81ED-4DB2-BD59-A6C34878D82A}">
                    <a16:rowId xmlns:a16="http://schemas.microsoft.com/office/drawing/2014/main" val="2949986548"/>
                  </a:ext>
                </a:extLst>
              </a:tr>
              <a:tr h="159905">
                <a:tc rowSpan="2">
                  <a:txBody>
                    <a:bodyPr/>
                    <a:lstStyle/>
                    <a:p>
                      <a:pPr marL="0" marR="0">
                        <a:lnSpc>
                          <a:spcPct val="115000"/>
                        </a:lnSpc>
                        <a:spcBef>
                          <a:spcPts val="200"/>
                        </a:spcBef>
                        <a:spcAft>
                          <a:spcPts val="200"/>
                        </a:spcAft>
                      </a:pPr>
                      <a:r>
                        <a:rPr lang="en-US" sz="800">
                          <a:effectLst/>
                        </a:rPr>
                        <a:t>Family Conflict</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tc>
                  <a:txBody>
                    <a:bodyPr/>
                    <a:lstStyle/>
                    <a:p>
                      <a:pPr marL="0" marR="0" algn="ctr">
                        <a:lnSpc>
                          <a:spcPct val="115000"/>
                        </a:lnSpc>
                        <a:spcBef>
                          <a:spcPts val="200"/>
                        </a:spcBef>
                        <a:spcAft>
                          <a:spcPts val="200"/>
                        </a:spcAft>
                      </a:pPr>
                      <a:r>
                        <a:rPr lang="en-US" sz="800" dirty="0">
                          <a:effectLst/>
                        </a:rPr>
                        <a:t>1</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tc>
                  <a:txBody>
                    <a:bodyPr/>
                    <a:lstStyle/>
                    <a:p>
                      <a:pPr marL="0" marR="0" algn="ctr">
                        <a:lnSpc>
                          <a:spcPct val="115000"/>
                        </a:lnSpc>
                        <a:spcBef>
                          <a:spcPts val="200"/>
                        </a:spcBef>
                        <a:spcAft>
                          <a:spcPts val="200"/>
                        </a:spcAft>
                      </a:pPr>
                      <a:r>
                        <a:rPr lang="en-US" sz="800">
                          <a:effectLst/>
                        </a:rPr>
                        <a:t>1</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extLst>
                  <a:ext uri="{0D108BD9-81ED-4DB2-BD59-A6C34878D82A}">
                    <a16:rowId xmlns:a16="http://schemas.microsoft.com/office/drawing/2014/main" val="3531889662"/>
                  </a:ext>
                </a:extLst>
              </a:tr>
              <a:tr h="159905">
                <a:tc vMerge="1">
                  <a:txBody>
                    <a:bodyPr/>
                    <a:lstStyle/>
                    <a:p>
                      <a:endParaRPr lang="en-US"/>
                    </a:p>
                  </a:txBody>
                  <a:tcPr/>
                </a:tc>
                <a:tc>
                  <a:txBody>
                    <a:bodyPr/>
                    <a:lstStyle/>
                    <a:p>
                      <a:pPr marL="0" marR="0" algn="ctr">
                        <a:lnSpc>
                          <a:spcPct val="115000"/>
                        </a:lnSpc>
                        <a:spcBef>
                          <a:spcPts val="200"/>
                        </a:spcBef>
                        <a:spcAft>
                          <a:spcPts val="200"/>
                        </a:spcAft>
                      </a:pPr>
                      <a:r>
                        <a:rPr lang="en-US" sz="800">
                          <a:effectLst/>
                        </a:rPr>
                        <a:t>1</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tc>
                  <a:txBody>
                    <a:bodyPr/>
                    <a:lstStyle/>
                    <a:p>
                      <a:pPr marL="0" marR="0" algn="ctr">
                        <a:lnSpc>
                          <a:spcPct val="115000"/>
                        </a:lnSpc>
                        <a:spcBef>
                          <a:spcPts val="200"/>
                        </a:spcBef>
                        <a:spcAft>
                          <a:spcPts val="200"/>
                        </a:spcAft>
                      </a:pPr>
                      <a:r>
                        <a:rPr lang="en-US" sz="800">
                          <a:effectLst/>
                        </a:rPr>
                        <a:t>2</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extLst>
                  <a:ext uri="{0D108BD9-81ED-4DB2-BD59-A6C34878D82A}">
                    <a16:rowId xmlns:a16="http://schemas.microsoft.com/office/drawing/2014/main" val="4294950223"/>
                  </a:ext>
                </a:extLst>
              </a:tr>
              <a:tr h="159905">
                <a:tc rowSpan="2">
                  <a:txBody>
                    <a:bodyPr/>
                    <a:lstStyle/>
                    <a:p>
                      <a:pPr marL="0" marR="0">
                        <a:lnSpc>
                          <a:spcPct val="115000"/>
                        </a:lnSpc>
                        <a:spcBef>
                          <a:spcPts val="200"/>
                        </a:spcBef>
                        <a:spcAft>
                          <a:spcPts val="200"/>
                        </a:spcAft>
                      </a:pPr>
                      <a:r>
                        <a:rPr lang="en-US" sz="800">
                          <a:effectLst/>
                        </a:rPr>
                        <a:t>Family Delinquency</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tc>
                  <a:txBody>
                    <a:bodyPr/>
                    <a:lstStyle/>
                    <a:p>
                      <a:pPr marL="0" marR="0" algn="ctr">
                        <a:lnSpc>
                          <a:spcPct val="115000"/>
                        </a:lnSpc>
                        <a:spcBef>
                          <a:spcPts val="200"/>
                        </a:spcBef>
                        <a:spcAft>
                          <a:spcPts val="200"/>
                        </a:spcAft>
                      </a:pPr>
                      <a:r>
                        <a:rPr lang="en-US" sz="800">
                          <a:effectLst/>
                        </a:rPr>
                        <a:t>2</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tc>
                  <a:txBody>
                    <a:bodyPr/>
                    <a:lstStyle/>
                    <a:p>
                      <a:pPr marL="0" marR="0" algn="ctr">
                        <a:lnSpc>
                          <a:spcPct val="115000"/>
                        </a:lnSpc>
                        <a:spcBef>
                          <a:spcPts val="200"/>
                        </a:spcBef>
                        <a:spcAft>
                          <a:spcPts val="200"/>
                        </a:spcAft>
                      </a:pPr>
                      <a:r>
                        <a:rPr lang="en-US" sz="800">
                          <a:effectLst/>
                        </a:rPr>
                        <a:t>1</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extLst>
                  <a:ext uri="{0D108BD9-81ED-4DB2-BD59-A6C34878D82A}">
                    <a16:rowId xmlns:a16="http://schemas.microsoft.com/office/drawing/2014/main" val="3827764349"/>
                  </a:ext>
                </a:extLst>
              </a:tr>
              <a:tr h="159905">
                <a:tc vMerge="1">
                  <a:txBody>
                    <a:bodyPr/>
                    <a:lstStyle/>
                    <a:p>
                      <a:endParaRPr lang="en-US"/>
                    </a:p>
                  </a:txBody>
                  <a:tcPr/>
                </a:tc>
                <a:tc>
                  <a:txBody>
                    <a:bodyPr/>
                    <a:lstStyle/>
                    <a:p>
                      <a:pPr marL="0" marR="0" algn="ctr">
                        <a:lnSpc>
                          <a:spcPct val="115000"/>
                        </a:lnSpc>
                        <a:spcBef>
                          <a:spcPts val="200"/>
                        </a:spcBef>
                        <a:spcAft>
                          <a:spcPts val="200"/>
                        </a:spcAft>
                      </a:pPr>
                      <a:r>
                        <a:rPr lang="en-US" sz="800">
                          <a:effectLst/>
                        </a:rPr>
                        <a:t> </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tc>
                  <a:txBody>
                    <a:bodyPr/>
                    <a:lstStyle/>
                    <a:p>
                      <a:pPr marL="0" marR="0" algn="ctr">
                        <a:lnSpc>
                          <a:spcPct val="115000"/>
                        </a:lnSpc>
                        <a:spcBef>
                          <a:spcPts val="200"/>
                        </a:spcBef>
                        <a:spcAft>
                          <a:spcPts val="200"/>
                        </a:spcAft>
                      </a:pPr>
                      <a:r>
                        <a:rPr lang="en-US" sz="800">
                          <a:effectLst/>
                        </a:rPr>
                        <a:t>0</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extLst>
                  <a:ext uri="{0D108BD9-81ED-4DB2-BD59-A6C34878D82A}">
                    <a16:rowId xmlns:a16="http://schemas.microsoft.com/office/drawing/2014/main" val="47721504"/>
                  </a:ext>
                </a:extLst>
              </a:tr>
              <a:tr h="159905">
                <a:tc rowSpan="3">
                  <a:txBody>
                    <a:bodyPr/>
                    <a:lstStyle/>
                    <a:p>
                      <a:pPr marL="0" marR="0">
                        <a:lnSpc>
                          <a:spcPct val="115000"/>
                        </a:lnSpc>
                        <a:spcBef>
                          <a:spcPts val="200"/>
                        </a:spcBef>
                        <a:spcAft>
                          <a:spcPts val="200"/>
                        </a:spcAft>
                      </a:pPr>
                      <a:r>
                        <a:rPr lang="en-US" sz="800">
                          <a:effectLst/>
                        </a:rPr>
                        <a:t>Family Mental Illness</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tc>
                  <a:txBody>
                    <a:bodyPr/>
                    <a:lstStyle/>
                    <a:p>
                      <a:pPr marL="0" marR="0" algn="ctr">
                        <a:lnSpc>
                          <a:spcPct val="115000"/>
                        </a:lnSpc>
                        <a:spcBef>
                          <a:spcPts val="200"/>
                        </a:spcBef>
                        <a:spcAft>
                          <a:spcPts val="200"/>
                        </a:spcAft>
                      </a:pPr>
                      <a:r>
                        <a:rPr lang="en-US" sz="800">
                          <a:effectLst/>
                        </a:rPr>
                        <a:t>1</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tc>
                  <a:txBody>
                    <a:bodyPr/>
                    <a:lstStyle/>
                    <a:p>
                      <a:pPr marL="0" marR="0" algn="ctr">
                        <a:lnSpc>
                          <a:spcPct val="115000"/>
                        </a:lnSpc>
                        <a:spcBef>
                          <a:spcPts val="200"/>
                        </a:spcBef>
                        <a:spcAft>
                          <a:spcPts val="200"/>
                        </a:spcAft>
                      </a:pPr>
                      <a:r>
                        <a:rPr lang="en-US" sz="800">
                          <a:effectLst/>
                        </a:rPr>
                        <a:t>1</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extLst>
                  <a:ext uri="{0D108BD9-81ED-4DB2-BD59-A6C34878D82A}">
                    <a16:rowId xmlns:a16="http://schemas.microsoft.com/office/drawing/2014/main" val="1863466428"/>
                  </a:ext>
                </a:extLst>
              </a:tr>
              <a:tr h="159905">
                <a:tc vMerge="1">
                  <a:txBody>
                    <a:bodyPr/>
                    <a:lstStyle/>
                    <a:p>
                      <a:endParaRPr lang="en-US"/>
                    </a:p>
                  </a:txBody>
                  <a:tcPr/>
                </a:tc>
                <a:tc>
                  <a:txBody>
                    <a:bodyPr/>
                    <a:lstStyle/>
                    <a:p>
                      <a:pPr marL="0" marR="0" algn="ctr">
                        <a:lnSpc>
                          <a:spcPct val="115000"/>
                        </a:lnSpc>
                        <a:spcBef>
                          <a:spcPts val="200"/>
                        </a:spcBef>
                        <a:spcAft>
                          <a:spcPts val="200"/>
                        </a:spcAft>
                      </a:pPr>
                      <a:r>
                        <a:rPr lang="en-US" sz="800">
                          <a:effectLst/>
                        </a:rPr>
                        <a:t>3</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tc>
                  <a:txBody>
                    <a:bodyPr/>
                    <a:lstStyle/>
                    <a:p>
                      <a:pPr marL="0" marR="0" algn="ctr">
                        <a:lnSpc>
                          <a:spcPct val="115000"/>
                        </a:lnSpc>
                        <a:spcBef>
                          <a:spcPts val="200"/>
                        </a:spcBef>
                        <a:spcAft>
                          <a:spcPts val="200"/>
                        </a:spcAft>
                      </a:pPr>
                      <a:r>
                        <a:rPr lang="en-US" sz="800">
                          <a:effectLst/>
                        </a:rPr>
                        <a:t>0</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extLst>
                  <a:ext uri="{0D108BD9-81ED-4DB2-BD59-A6C34878D82A}">
                    <a16:rowId xmlns:a16="http://schemas.microsoft.com/office/drawing/2014/main" val="909464865"/>
                  </a:ext>
                </a:extLst>
              </a:tr>
              <a:tr h="159905">
                <a:tc vMerge="1">
                  <a:txBody>
                    <a:bodyPr/>
                    <a:lstStyle/>
                    <a:p>
                      <a:endParaRPr lang="en-US"/>
                    </a:p>
                  </a:txBody>
                  <a:tcPr/>
                </a:tc>
                <a:tc>
                  <a:txBody>
                    <a:bodyPr/>
                    <a:lstStyle/>
                    <a:p>
                      <a:pPr marL="0" marR="0" algn="ctr">
                        <a:lnSpc>
                          <a:spcPct val="115000"/>
                        </a:lnSpc>
                        <a:spcBef>
                          <a:spcPts val="200"/>
                        </a:spcBef>
                        <a:spcAft>
                          <a:spcPts val="200"/>
                        </a:spcAft>
                      </a:pPr>
                      <a:r>
                        <a:rPr lang="en-US" sz="800">
                          <a:effectLst/>
                        </a:rPr>
                        <a:t>6</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tc>
                  <a:txBody>
                    <a:bodyPr/>
                    <a:lstStyle/>
                    <a:p>
                      <a:pPr marL="0" marR="0" algn="ctr">
                        <a:lnSpc>
                          <a:spcPct val="115000"/>
                        </a:lnSpc>
                        <a:spcBef>
                          <a:spcPts val="200"/>
                        </a:spcBef>
                        <a:spcAft>
                          <a:spcPts val="200"/>
                        </a:spcAft>
                      </a:pPr>
                      <a:r>
                        <a:rPr lang="en-US" sz="800">
                          <a:effectLst/>
                        </a:rPr>
                        <a:t>0</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extLst>
                  <a:ext uri="{0D108BD9-81ED-4DB2-BD59-A6C34878D82A}">
                    <a16:rowId xmlns:a16="http://schemas.microsoft.com/office/drawing/2014/main" val="397871453"/>
                  </a:ext>
                </a:extLst>
              </a:tr>
              <a:tr h="159905">
                <a:tc>
                  <a:txBody>
                    <a:bodyPr/>
                    <a:lstStyle/>
                    <a:p>
                      <a:pPr marL="0" marR="0">
                        <a:lnSpc>
                          <a:spcPct val="115000"/>
                        </a:lnSpc>
                        <a:spcBef>
                          <a:spcPts val="200"/>
                        </a:spcBef>
                        <a:spcAft>
                          <a:spcPts val="200"/>
                        </a:spcAft>
                      </a:pPr>
                      <a:r>
                        <a:rPr lang="en-US" sz="800">
                          <a:effectLst/>
                        </a:rPr>
                        <a:t>Family Substance Use</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tc>
                  <a:txBody>
                    <a:bodyPr/>
                    <a:lstStyle/>
                    <a:p>
                      <a:pPr marL="0" marR="0" algn="ctr">
                        <a:lnSpc>
                          <a:spcPct val="115000"/>
                        </a:lnSpc>
                        <a:spcBef>
                          <a:spcPts val="200"/>
                        </a:spcBef>
                        <a:spcAft>
                          <a:spcPts val="200"/>
                        </a:spcAft>
                      </a:pPr>
                      <a:r>
                        <a:rPr lang="en-US" sz="800">
                          <a:effectLst/>
                        </a:rPr>
                        <a:t>1</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tc>
                  <a:txBody>
                    <a:bodyPr/>
                    <a:lstStyle/>
                    <a:p>
                      <a:pPr marL="0" marR="0" algn="ctr">
                        <a:lnSpc>
                          <a:spcPct val="115000"/>
                        </a:lnSpc>
                        <a:spcBef>
                          <a:spcPts val="200"/>
                        </a:spcBef>
                        <a:spcAft>
                          <a:spcPts val="200"/>
                        </a:spcAft>
                      </a:pPr>
                      <a:r>
                        <a:rPr lang="en-US" sz="800">
                          <a:effectLst/>
                        </a:rPr>
                        <a:t>1</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extLst>
                  <a:ext uri="{0D108BD9-81ED-4DB2-BD59-A6C34878D82A}">
                    <a16:rowId xmlns:a16="http://schemas.microsoft.com/office/drawing/2014/main" val="3632281906"/>
                  </a:ext>
                </a:extLst>
              </a:tr>
              <a:tr h="159905">
                <a:tc rowSpan="2">
                  <a:txBody>
                    <a:bodyPr/>
                    <a:lstStyle/>
                    <a:p>
                      <a:pPr marL="0" marR="0">
                        <a:lnSpc>
                          <a:spcPct val="115000"/>
                        </a:lnSpc>
                        <a:spcBef>
                          <a:spcPts val="200"/>
                        </a:spcBef>
                        <a:spcAft>
                          <a:spcPts val="200"/>
                        </a:spcAft>
                      </a:pPr>
                      <a:r>
                        <a:rPr lang="en-US" sz="800">
                          <a:effectLst/>
                        </a:rPr>
                        <a:t>Family/Friend Illness or Death</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tc>
                  <a:txBody>
                    <a:bodyPr/>
                    <a:lstStyle/>
                    <a:p>
                      <a:pPr marL="0" marR="0" algn="ctr">
                        <a:lnSpc>
                          <a:spcPct val="115000"/>
                        </a:lnSpc>
                        <a:spcBef>
                          <a:spcPts val="200"/>
                        </a:spcBef>
                        <a:spcAft>
                          <a:spcPts val="200"/>
                        </a:spcAft>
                      </a:pPr>
                      <a:r>
                        <a:rPr lang="en-US" sz="800">
                          <a:effectLst/>
                        </a:rPr>
                        <a:t>5</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tc>
                  <a:txBody>
                    <a:bodyPr/>
                    <a:lstStyle/>
                    <a:p>
                      <a:pPr marL="0" marR="0" algn="ctr">
                        <a:lnSpc>
                          <a:spcPct val="115000"/>
                        </a:lnSpc>
                        <a:spcBef>
                          <a:spcPts val="200"/>
                        </a:spcBef>
                        <a:spcAft>
                          <a:spcPts val="200"/>
                        </a:spcAft>
                      </a:pPr>
                      <a:r>
                        <a:rPr lang="en-US" sz="800">
                          <a:effectLst/>
                        </a:rPr>
                        <a:t>1</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extLst>
                  <a:ext uri="{0D108BD9-81ED-4DB2-BD59-A6C34878D82A}">
                    <a16:rowId xmlns:a16="http://schemas.microsoft.com/office/drawing/2014/main" val="4017224141"/>
                  </a:ext>
                </a:extLst>
              </a:tr>
              <a:tr h="159905">
                <a:tc vMerge="1">
                  <a:txBody>
                    <a:bodyPr/>
                    <a:lstStyle/>
                    <a:p>
                      <a:endParaRPr lang="en-US"/>
                    </a:p>
                  </a:txBody>
                  <a:tcPr/>
                </a:tc>
                <a:tc>
                  <a:txBody>
                    <a:bodyPr/>
                    <a:lstStyle/>
                    <a:p>
                      <a:pPr marL="0" marR="0" algn="ctr">
                        <a:lnSpc>
                          <a:spcPct val="115000"/>
                        </a:lnSpc>
                        <a:spcBef>
                          <a:spcPts val="200"/>
                        </a:spcBef>
                        <a:spcAft>
                          <a:spcPts val="200"/>
                        </a:spcAft>
                      </a:pPr>
                      <a:r>
                        <a:rPr lang="en-US" sz="800">
                          <a:effectLst/>
                        </a:rPr>
                        <a:t>1</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tc>
                  <a:txBody>
                    <a:bodyPr/>
                    <a:lstStyle/>
                    <a:p>
                      <a:pPr marL="0" marR="0" algn="ctr">
                        <a:lnSpc>
                          <a:spcPct val="115000"/>
                        </a:lnSpc>
                        <a:spcBef>
                          <a:spcPts val="200"/>
                        </a:spcBef>
                        <a:spcAft>
                          <a:spcPts val="200"/>
                        </a:spcAft>
                      </a:pPr>
                      <a:r>
                        <a:rPr lang="en-US" sz="800">
                          <a:effectLst/>
                        </a:rPr>
                        <a:t>0</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extLst>
                  <a:ext uri="{0D108BD9-81ED-4DB2-BD59-A6C34878D82A}">
                    <a16:rowId xmlns:a16="http://schemas.microsoft.com/office/drawing/2014/main" val="1494174049"/>
                  </a:ext>
                </a:extLst>
              </a:tr>
              <a:tr h="159905">
                <a:tc>
                  <a:txBody>
                    <a:bodyPr/>
                    <a:lstStyle/>
                    <a:p>
                      <a:pPr marL="0" marR="0">
                        <a:lnSpc>
                          <a:spcPct val="115000"/>
                        </a:lnSpc>
                        <a:spcBef>
                          <a:spcPts val="200"/>
                        </a:spcBef>
                        <a:spcAft>
                          <a:spcPts val="200"/>
                        </a:spcAft>
                      </a:pPr>
                      <a:r>
                        <a:rPr lang="en-US" sz="800">
                          <a:effectLst/>
                        </a:rPr>
                        <a:t>Food Insecurity</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tc>
                  <a:txBody>
                    <a:bodyPr/>
                    <a:lstStyle/>
                    <a:p>
                      <a:pPr marL="0" marR="0" algn="ctr">
                        <a:lnSpc>
                          <a:spcPct val="115000"/>
                        </a:lnSpc>
                        <a:spcBef>
                          <a:spcPts val="200"/>
                        </a:spcBef>
                        <a:spcAft>
                          <a:spcPts val="200"/>
                        </a:spcAft>
                      </a:pPr>
                      <a:r>
                        <a:rPr lang="en-US" sz="800">
                          <a:effectLst/>
                        </a:rPr>
                        <a:t>1</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tc>
                  <a:txBody>
                    <a:bodyPr/>
                    <a:lstStyle/>
                    <a:p>
                      <a:pPr marL="0" marR="0" algn="ctr">
                        <a:lnSpc>
                          <a:spcPct val="115000"/>
                        </a:lnSpc>
                        <a:spcBef>
                          <a:spcPts val="200"/>
                        </a:spcBef>
                        <a:spcAft>
                          <a:spcPts val="200"/>
                        </a:spcAft>
                      </a:pPr>
                      <a:r>
                        <a:rPr lang="en-US" sz="800">
                          <a:effectLst/>
                        </a:rPr>
                        <a:t>1</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extLst>
                  <a:ext uri="{0D108BD9-81ED-4DB2-BD59-A6C34878D82A}">
                    <a16:rowId xmlns:a16="http://schemas.microsoft.com/office/drawing/2014/main" val="818065832"/>
                  </a:ext>
                </a:extLst>
              </a:tr>
              <a:tr h="159905">
                <a:tc>
                  <a:txBody>
                    <a:bodyPr/>
                    <a:lstStyle/>
                    <a:p>
                      <a:pPr marL="0" marR="0">
                        <a:lnSpc>
                          <a:spcPct val="115000"/>
                        </a:lnSpc>
                        <a:spcBef>
                          <a:spcPts val="200"/>
                        </a:spcBef>
                        <a:spcAft>
                          <a:spcPts val="200"/>
                        </a:spcAft>
                      </a:pPr>
                      <a:r>
                        <a:rPr lang="en-US" sz="800">
                          <a:effectLst/>
                        </a:rPr>
                        <a:t>Housing Instability </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tc>
                  <a:txBody>
                    <a:bodyPr/>
                    <a:lstStyle/>
                    <a:p>
                      <a:pPr marL="0" marR="0" algn="ctr">
                        <a:lnSpc>
                          <a:spcPct val="115000"/>
                        </a:lnSpc>
                        <a:spcBef>
                          <a:spcPts val="200"/>
                        </a:spcBef>
                        <a:spcAft>
                          <a:spcPts val="200"/>
                        </a:spcAft>
                      </a:pPr>
                      <a:r>
                        <a:rPr lang="en-US" sz="800">
                          <a:effectLst/>
                        </a:rPr>
                        <a:t>4</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tc>
                  <a:txBody>
                    <a:bodyPr/>
                    <a:lstStyle/>
                    <a:p>
                      <a:pPr marL="0" marR="0" algn="ctr">
                        <a:lnSpc>
                          <a:spcPct val="115000"/>
                        </a:lnSpc>
                        <a:spcBef>
                          <a:spcPts val="200"/>
                        </a:spcBef>
                        <a:spcAft>
                          <a:spcPts val="200"/>
                        </a:spcAft>
                      </a:pPr>
                      <a:r>
                        <a:rPr lang="en-US" sz="800">
                          <a:effectLst/>
                        </a:rPr>
                        <a:t>1</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extLst>
                  <a:ext uri="{0D108BD9-81ED-4DB2-BD59-A6C34878D82A}">
                    <a16:rowId xmlns:a16="http://schemas.microsoft.com/office/drawing/2014/main" val="34869021"/>
                  </a:ext>
                </a:extLst>
              </a:tr>
              <a:tr h="159905">
                <a:tc rowSpan="2">
                  <a:txBody>
                    <a:bodyPr/>
                    <a:lstStyle/>
                    <a:p>
                      <a:pPr marL="0" marR="0">
                        <a:lnSpc>
                          <a:spcPct val="115000"/>
                        </a:lnSpc>
                        <a:spcBef>
                          <a:spcPts val="200"/>
                        </a:spcBef>
                        <a:spcAft>
                          <a:spcPts val="200"/>
                        </a:spcAft>
                      </a:pPr>
                      <a:r>
                        <a:rPr lang="en-US" sz="800">
                          <a:effectLst/>
                        </a:rPr>
                        <a:t>Low Family Cohesion</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tc>
                  <a:txBody>
                    <a:bodyPr/>
                    <a:lstStyle/>
                    <a:p>
                      <a:pPr marL="0" marR="0" algn="ctr">
                        <a:lnSpc>
                          <a:spcPct val="115000"/>
                        </a:lnSpc>
                        <a:spcBef>
                          <a:spcPts val="200"/>
                        </a:spcBef>
                        <a:spcAft>
                          <a:spcPts val="200"/>
                        </a:spcAft>
                      </a:pPr>
                      <a:r>
                        <a:rPr lang="en-US" sz="800">
                          <a:effectLst/>
                        </a:rPr>
                        <a:t>1</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tc>
                  <a:txBody>
                    <a:bodyPr/>
                    <a:lstStyle/>
                    <a:p>
                      <a:pPr marL="0" marR="0" algn="ctr">
                        <a:lnSpc>
                          <a:spcPct val="115000"/>
                        </a:lnSpc>
                        <a:spcBef>
                          <a:spcPts val="200"/>
                        </a:spcBef>
                        <a:spcAft>
                          <a:spcPts val="200"/>
                        </a:spcAft>
                      </a:pPr>
                      <a:r>
                        <a:rPr lang="en-US" sz="800">
                          <a:effectLst/>
                        </a:rPr>
                        <a:t>1</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extLst>
                  <a:ext uri="{0D108BD9-81ED-4DB2-BD59-A6C34878D82A}">
                    <a16:rowId xmlns:a16="http://schemas.microsoft.com/office/drawing/2014/main" val="46794375"/>
                  </a:ext>
                </a:extLst>
              </a:tr>
              <a:tr h="159905">
                <a:tc vMerge="1">
                  <a:txBody>
                    <a:bodyPr/>
                    <a:lstStyle/>
                    <a:p>
                      <a:endParaRPr lang="en-US"/>
                    </a:p>
                  </a:txBody>
                  <a:tcPr/>
                </a:tc>
                <a:tc>
                  <a:txBody>
                    <a:bodyPr/>
                    <a:lstStyle/>
                    <a:p>
                      <a:pPr marL="0" marR="0" algn="ctr">
                        <a:lnSpc>
                          <a:spcPct val="115000"/>
                        </a:lnSpc>
                        <a:spcBef>
                          <a:spcPts val="200"/>
                        </a:spcBef>
                        <a:spcAft>
                          <a:spcPts val="200"/>
                        </a:spcAft>
                      </a:pPr>
                      <a:r>
                        <a:rPr lang="en-US" sz="800">
                          <a:effectLst/>
                        </a:rPr>
                        <a:t>7</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tc>
                  <a:txBody>
                    <a:bodyPr/>
                    <a:lstStyle/>
                    <a:p>
                      <a:pPr marL="0" marR="0" algn="ctr">
                        <a:lnSpc>
                          <a:spcPct val="115000"/>
                        </a:lnSpc>
                        <a:spcBef>
                          <a:spcPts val="200"/>
                        </a:spcBef>
                        <a:spcAft>
                          <a:spcPts val="200"/>
                        </a:spcAft>
                      </a:pPr>
                      <a:r>
                        <a:rPr lang="en-US" sz="800">
                          <a:effectLst/>
                        </a:rPr>
                        <a:t>1</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extLst>
                  <a:ext uri="{0D108BD9-81ED-4DB2-BD59-A6C34878D82A}">
                    <a16:rowId xmlns:a16="http://schemas.microsoft.com/office/drawing/2014/main" val="3173686885"/>
                  </a:ext>
                </a:extLst>
              </a:tr>
              <a:tr h="159905">
                <a:tc>
                  <a:txBody>
                    <a:bodyPr/>
                    <a:lstStyle/>
                    <a:p>
                      <a:pPr marL="0" marR="0">
                        <a:lnSpc>
                          <a:spcPct val="115000"/>
                        </a:lnSpc>
                        <a:spcBef>
                          <a:spcPts val="200"/>
                        </a:spcBef>
                        <a:spcAft>
                          <a:spcPts val="200"/>
                        </a:spcAft>
                      </a:pPr>
                      <a:r>
                        <a:rPr lang="en-US" sz="800">
                          <a:effectLst/>
                        </a:rPr>
                        <a:t>Personal Delinquency</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tc>
                  <a:txBody>
                    <a:bodyPr/>
                    <a:lstStyle/>
                    <a:p>
                      <a:pPr marL="0" marR="0" algn="ctr">
                        <a:lnSpc>
                          <a:spcPct val="115000"/>
                        </a:lnSpc>
                        <a:spcBef>
                          <a:spcPts val="200"/>
                        </a:spcBef>
                        <a:spcAft>
                          <a:spcPts val="200"/>
                        </a:spcAft>
                      </a:pPr>
                      <a:r>
                        <a:rPr lang="en-US" sz="800">
                          <a:effectLst/>
                        </a:rPr>
                        <a:t>1</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tc>
                  <a:txBody>
                    <a:bodyPr/>
                    <a:lstStyle/>
                    <a:p>
                      <a:pPr marL="0" marR="0" algn="ctr">
                        <a:lnSpc>
                          <a:spcPct val="115000"/>
                        </a:lnSpc>
                        <a:spcBef>
                          <a:spcPts val="200"/>
                        </a:spcBef>
                        <a:spcAft>
                          <a:spcPts val="200"/>
                        </a:spcAft>
                      </a:pPr>
                      <a:r>
                        <a:rPr lang="en-US" sz="800">
                          <a:effectLst/>
                        </a:rPr>
                        <a:t>1</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extLst>
                  <a:ext uri="{0D108BD9-81ED-4DB2-BD59-A6C34878D82A}">
                    <a16:rowId xmlns:a16="http://schemas.microsoft.com/office/drawing/2014/main" val="3031933777"/>
                  </a:ext>
                </a:extLst>
              </a:tr>
              <a:tr h="159905">
                <a:tc rowSpan="2">
                  <a:txBody>
                    <a:bodyPr/>
                    <a:lstStyle/>
                    <a:p>
                      <a:pPr marL="0" marR="0">
                        <a:lnSpc>
                          <a:spcPct val="115000"/>
                        </a:lnSpc>
                        <a:spcBef>
                          <a:spcPts val="200"/>
                        </a:spcBef>
                        <a:spcAft>
                          <a:spcPts val="200"/>
                        </a:spcAft>
                      </a:pPr>
                      <a:r>
                        <a:rPr lang="en-US" sz="800">
                          <a:effectLst/>
                        </a:rPr>
                        <a:t>Personal Illness/accident</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tc>
                  <a:txBody>
                    <a:bodyPr/>
                    <a:lstStyle/>
                    <a:p>
                      <a:pPr marL="0" marR="0" algn="ctr">
                        <a:lnSpc>
                          <a:spcPct val="115000"/>
                        </a:lnSpc>
                        <a:spcBef>
                          <a:spcPts val="200"/>
                        </a:spcBef>
                        <a:spcAft>
                          <a:spcPts val="200"/>
                        </a:spcAft>
                      </a:pPr>
                      <a:r>
                        <a:rPr lang="en-US" sz="800">
                          <a:effectLst/>
                        </a:rPr>
                        <a:t>2</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tc>
                  <a:txBody>
                    <a:bodyPr/>
                    <a:lstStyle/>
                    <a:p>
                      <a:pPr marL="0" marR="0" algn="ctr">
                        <a:lnSpc>
                          <a:spcPct val="115000"/>
                        </a:lnSpc>
                        <a:spcBef>
                          <a:spcPts val="200"/>
                        </a:spcBef>
                        <a:spcAft>
                          <a:spcPts val="200"/>
                        </a:spcAft>
                      </a:pPr>
                      <a:r>
                        <a:rPr lang="en-US" sz="800">
                          <a:effectLst/>
                        </a:rPr>
                        <a:t>1</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extLst>
                  <a:ext uri="{0D108BD9-81ED-4DB2-BD59-A6C34878D82A}">
                    <a16:rowId xmlns:a16="http://schemas.microsoft.com/office/drawing/2014/main" val="852619713"/>
                  </a:ext>
                </a:extLst>
              </a:tr>
              <a:tr h="159905">
                <a:tc vMerge="1">
                  <a:txBody>
                    <a:bodyPr/>
                    <a:lstStyle/>
                    <a:p>
                      <a:endParaRPr lang="en-US"/>
                    </a:p>
                  </a:txBody>
                  <a:tcPr/>
                </a:tc>
                <a:tc>
                  <a:txBody>
                    <a:bodyPr/>
                    <a:lstStyle/>
                    <a:p>
                      <a:pPr marL="0" marR="0" algn="ctr">
                        <a:lnSpc>
                          <a:spcPct val="115000"/>
                        </a:lnSpc>
                        <a:spcBef>
                          <a:spcPts val="200"/>
                        </a:spcBef>
                        <a:spcAft>
                          <a:spcPts val="200"/>
                        </a:spcAft>
                      </a:pPr>
                      <a:r>
                        <a:rPr lang="en-US" sz="800">
                          <a:effectLst/>
                        </a:rPr>
                        <a:t>4</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tc>
                  <a:txBody>
                    <a:bodyPr/>
                    <a:lstStyle/>
                    <a:p>
                      <a:pPr marL="0" marR="0" algn="ctr">
                        <a:lnSpc>
                          <a:spcPct val="115000"/>
                        </a:lnSpc>
                        <a:spcBef>
                          <a:spcPts val="200"/>
                        </a:spcBef>
                        <a:spcAft>
                          <a:spcPts val="200"/>
                        </a:spcAft>
                      </a:pPr>
                      <a:r>
                        <a:rPr lang="en-US" sz="800">
                          <a:effectLst/>
                        </a:rPr>
                        <a:t>0</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extLst>
                  <a:ext uri="{0D108BD9-81ED-4DB2-BD59-A6C34878D82A}">
                    <a16:rowId xmlns:a16="http://schemas.microsoft.com/office/drawing/2014/main" val="552770311"/>
                  </a:ext>
                </a:extLst>
              </a:tr>
              <a:tr h="159905">
                <a:tc>
                  <a:txBody>
                    <a:bodyPr/>
                    <a:lstStyle/>
                    <a:p>
                      <a:pPr marL="0" marR="0">
                        <a:lnSpc>
                          <a:spcPct val="115000"/>
                        </a:lnSpc>
                        <a:spcBef>
                          <a:spcPts val="200"/>
                        </a:spcBef>
                        <a:spcAft>
                          <a:spcPts val="200"/>
                        </a:spcAft>
                      </a:pPr>
                      <a:r>
                        <a:rPr lang="en-US" sz="800">
                          <a:effectLst/>
                        </a:rPr>
                        <a:t>Personal Violence</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tc>
                  <a:txBody>
                    <a:bodyPr/>
                    <a:lstStyle/>
                    <a:p>
                      <a:pPr marL="0" marR="0" algn="ctr">
                        <a:lnSpc>
                          <a:spcPct val="115000"/>
                        </a:lnSpc>
                        <a:spcBef>
                          <a:spcPts val="200"/>
                        </a:spcBef>
                        <a:spcAft>
                          <a:spcPts val="200"/>
                        </a:spcAft>
                      </a:pPr>
                      <a:r>
                        <a:rPr lang="en-US" sz="800">
                          <a:effectLst/>
                        </a:rPr>
                        <a:t>1</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tc>
                  <a:txBody>
                    <a:bodyPr/>
                    <a:lstStyle/>
                    <a:p>
                      <a:pPr marL="0" marR="0" algn="ctr">
                        <a:lnSpc>
                          <a:spcPct val="115000"/>
                        </a:lnSpc>
                        <a:spcBef>
                          <a:spcPts val="200"/>
                        </a:spcBef>
                        <a:spcAft>
                          <a:spcPts val="200"/>
                        </a:spcAft>
                      </a:pPr>
                      <a:r>
                        <a:rPr lang="en-US" sz="800">
                          <a:effectLst/>
                        </a:rPr>
                        <a:t>1</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extLst>
                  <a:ext uri="{0D108BD9-81ED-4DB2-BD59-A6C34878D82A}">
                    <a16:rowId xmlns:a16="http://schemas.microsoft.com/office/drawing/2014/main" val="1725522220"/>
                  </a:ext>
                </a:extLst>
              </a:tr>
              <a:tr h="159905">
                <a:tc>
                  <a:txBody>
                    <a:bodyPr/>
                    <a:lstStyle/>
                    <a:p>
                      <a:pPr marL="0" marR="0">
                        <a:lnSpc>
                          <a:spcPct val="115000"/>
                        </a:lnSpc>
                        <a:spcBef>
                          <a:spcPts val="200"/>
                        </a:spcBef>
                        <a:spcAft>
                          <a:spcPts val="200"/>
                        </a:spcAft>
                      </a:pPr>
                      <a:r>
                        <a:rPr lang="en-US" sz="800">
                          <a:effectLst/>
                        </a:rPr>
                        <a:t>Physical Abuse</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tc>
                  <a:txBody>
                    <a:bodyPr/>
                    <a:lstStyle/>
                    <a:p>
                      <a:pPr marL="0" marR="0" algn="ctr">
                        <a:lnSpc>
                          <a:spcPct val="115000"/>
                        </a:lnSpc>
                        <a:spcBef>
                          <a:spcPts val="200"/>
                        </a:spcBef>
                        <a:spcAft>
                          <a:spcPts val="200"/>
                        </a:spcAft>
                      </a:pPr>
                      <a:r>
                        <a:rPr lang="en-US" sz="800">
                          <a:effectLst/>
                        </a:rPr>
                        <a:t>4</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tc>
                  <a:txBody>
                    <a:bodyPr/>
                    <a:lstStyle/>
                    <a:p>
                      <a:pPr marL="0" marR="0" algn="ctr">
                        <a:lnSpc>
                          <a:spcPct val="115000"/>
                        </a:lnSpc>
                        <a:spcBef>
                          <a:spcPts val="200"/>
                        </a:spcBef>
                        <a:spcAft>
                          <a:spcPts val="200"/>
                        </a:spcAft>
                      </a:pPr>
                      <a:r>
                        <a:rPr lang="en-US" sz="800">
                          <a:effectLst/>
                        </a:rPr>
                        <a:t>0</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extLst>
                  <a:ext uri="{0D108BD9-81ED-4DB2-BD59-A6C34878D82A}">
                    <a16:rowId xmlns:a16="http://schemas.microsoft.com/office/drawing/2014/main" val="1969745498"/>
                  </a:ext>
                </a:extLst>
              </a:tr>
              <a:tr h="159905">
                <a:tc>
                  <a:txBody>
                    <a:bodyPr/>
                    <a:lstStyle/>
                    <a:p>
                      <a:pPr marL="0" marR="0">
                        <a:lnSpc>
                          <a:spcPct val="115000"/>
                        </a:lnSpc>
                        <a:spcBef>
                          <a:spcPts val="200"/>
                        </a:spcBef>
                        <a:spcAft>
                          <a:spcPts val="200"/>
                        </a:spcAft>
                      </a:pPr>
                      <a:r>
                        <a:rPr lang="en-US" sz="800">
                          <a:effectLst/>
                        </a:rPr>
                        <a:t>Physical Neglect</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tc>
                  <a:txBody>
                    <a:bodyPr/>
                    <a:lstStyle/>
                    <a:p>
                      <a:pPr marL="0" marR="0" algn="ctr">
                        <a:lnSpc>
                          <a:spcPct val="115000"/>
                        </a:lnSpc>
                        <a:spcBef>
                          <a:spcPts val="200"/>
                        </a:spcBef>
                        <a:spcAft>
                          <a:spcPts val="200"/>
                        </a:spcAft>
                      </a:pPr>
                      <a:r>
                        <a:rPr lang="en-US" sz="800">
                          <a:effectLst/>
                        </a:rPr>
                        <a:t>1</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tc>
                  <a:txBody>
                    <a:bodyPr/>
                    <a:lstStyle/>
                    <a:p>
                      <a:pPr marL="0" marR="0" algn="ctr">
                        <a:lnSpc>
                          <a:spcPct val="115000"/>
                        </a:lnSpc>
                        <a:spcBef>
                          <a:spcPts val="200"/>
                        </a:spcBef>
                        <a:spcAft>
                          <a:spcPts val="200"/>
                        </a:spcAft>
                      </a:pPr>
                      <a:r>
                        <a:rPr lang="en-US" sz="800">
                          <a:effectLst/>
                        </a:rPr>
                        <a:t>2</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extLst>
                  <a:ext uri="{0D108BD9-81ED-4DB2-BD59-A6C34878D82A}">
                    <a16:rowId xmlns:a16="http://schemas.microsoft.com/office/drawing/2014/main" val="2616375671"/>
                  </a:ext>
                </a:extLst>
              </a:tr>
              <a:tr h="159905">
                <a:tc rowSpan="2">
                  <a:txBody>
                    <a:bodyPr/>
                    <a:lstStyle/>
                    <a:p>
                      <a:pPr marL="0" marR="0">
                        <a:lnSpc>
                          <a:spcPct val="115000"/>
                        </a:lnSpc>
                        <a:spcBef>
                          <a:spcPts val="200"/>
                        </a:spcBef>
                        <a:spcAft>
                          <a:spcPts val="200"/>
                        </a:spcAft>
                      </a:pPr>
                      <a:r>
                        <a:rPr lang="en-US" sz="800">
                          <a:effectLst/>
                        </a:rPr>
                        <a:t>School Instability</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tc>
                  <a:txBody>
                    <a:bodyPr/>
                    <a:lstStyle/>
                    <a:p>
                      <a:pPr marL="0" marR="0" algn="ctr">
                        <a:lnSpc>
                          <a:spcPct val="115000"/>
                        </a:lnSpc>
                        <a:spcBef>
                          <a:spcPts val="200"/>
                        </a:spcBef>
                        <a:spcAft>
                          <a:spcPts val="200"/>
                        </a:spcAft>
                      </a:pPr>
                      <a:r>
                        <a:rPr lang="en-US" sz="800">
                          <a:effectLst/>
                        </a:rPr>
                        <a:t>1</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tc>
                  <a:txBody>
                    <a:bodyPr/>
                    <a:lstStyle/>
                    <a:p>
                      <a:pPr marL="0" marR="0" algn="ctr">
                        <a:lnSpc>
                          <a:spcPct val="115000"/>
                        </a:lnSpc>
                        <a:spcBef>
                          <a:spcPts val="200"/>
                        </a:spcBef>
                        <a:spcAft>
                          <a:spcPts val="200"/>
                        </a:spcAft>
                      </a:pPr>
                      <a:r>
                        <a:rPr lang="en-US" sz="800">
                          <a:effectLst/>
                        </a:rPr>
                        <a:t>1</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extLst>
                  <a:ext uri="{0D108BD9-81ED-4DB2-BD59-A6C34878D82A}">
                    <a16:rowId xmlns:a16="http://schemas.microsoft.com/office/drawing/2014/main" val="1191231976"/>
                  </a:ext>
                </a:extLst>
              </a:tr>
              <a:tr h="159905">
                <a:tc vMerge="1">
                  <a:txBody>
                    <a:bodyPr/>
                    <a:lstStyle/>
                    <a:p>
                      <a:endParaRPr lang="en-US"/>
                    </a:p>
                  </a:txBody>
                  <a:tcPr/>
                </a:tc>
                <a:tc>
                  <a:txBody>
                    <a:bodyPr/>
                    <a:lstStyle/>
                    <a:p>
                      <a:pPr marL="0" marR="0" algn="ctr">
                        <a:lnSpc>
                          <a:spcPct val="115000"/>
                        </a:lnSpc>
                        <a:spcBef>
                          <a:spcPts val="200"/>
                        </a:spcBef>
                        <a:spcAft>
                          <a:spcPts val="200"/>
                        </a:spcAft>
                      </a:pPr>
                      <a:r>
                        <a:rPr lang="en-US" sz="800">
                          <a:effectLst/>
                        </a:rPr>
                        <a:t>1</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tc>
                  <a:txBody>
                    <a:bodyPr/>
                    <a:lstStyle/>
                    <a:p>
                      <a:pPr marL="0" marR="0" algn="ctr">
                        <a:lnSpc>
                          <a:spcPct val="115000"/>
                        </a:lnSpc>
                        <a:spcBef>
                          <a:spcPts val="200"/>
                        </a:spcBef>
                        <a:spcAft>
                          <a:spcPts val="200"/>
                        </a:spcAft>
                      </a:pPr>
                      <a:r>
                        <a:rPr lang="en-US" sz="800">
                          <a:effectLst/>
                        </a:rPr>
                        <a:t>2</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extLst>
                  <a:ext uri="{0D108BD9-81ED-4DB2-BD59-A6C34878D82A}">
                    <a16:rowId xmlns:a16="http://schemas.microsoft.com/office/drawing/2014/main" val="4265590538"/>
                  </a:ext>
                </a:extLst>
              </a:tr>
              <a:tr h="159905">
                <a:tc>
                  <a:txBody>
                    <a:bodyPr/>
                    <a:lstStyle/>
                    <a:p>
                      <a:pPr marL="0" marR="0">
                        <a:lnSpc>
                          <a:spcPct val="115000"/>
                        </a:lnSpc>
                        <a:spcBef>
                          <a:spcPts val="200"/>
                        </a:spcBef>
                        <a:spcAft>
                          <a:spcPts val="200"/>
                        </a:spcAft>
                      </a:pPr>
                      <a:r>
                        <a:rPr lang="en-US" sz="800">
                          <a:effectLst/>
                        </a:rPr>
                        <a:t>Sexual Abuse</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tc>
                  <a:txBody>
                    <a:bodyPr/>
                    <a:lstStyle/>
                    <a:p>
                      <a:pPr marL="0" marR="0" algn="ctr">
                        <a:lnSpc>
                          <a:spcPct val="115000"/>
                        </a:lnSpc>
                        <a:spcBef>
                          <a:spcPts val="200"/>
                        </a:spcBef>
                        <a:spcAft>
                          <a:spcPts val="200"/>
                        </a:spcAft>
                      </a:pPr>
                      <a:r>
                        <a:rPr lang="en-US" sz="800" dirty="0">
                          <a:effectLst/>
                        </a:rPr>
                        <a:t>3</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tc>
                  <a:txBody>
                    <a:bodyPr/>
                    <a:lstStyle/>
                    <a:p>
                      <a:pPr marL="0" marR="0" algn="ctr">
                        <a:lnSpc>
                          <a:spcPct val="115000"/>
                        </a:lnSpc>
                        <a:spcBef>
                          <a:spcPts val="200"/>
                        </a:spcBef>
                        <a:spcAft>
                          <a:spcPts val="200"/>
                        </a:spcAft>
                      </a:pPr>
                      <a:r>
                        <a:rPr lang="en-US" sz="800" dirty="0">
                          <a:effectLst/>
                        </a:rPr>
                        <a:t>0</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220" marR="13220" marT="0" marB="0" anchor="ctr"/>
                </a:tc>
                <a:extLst>
                  <a:ext uri="{0D108BD9-81ED-4DB2-BD59-A6C34878D82A}">
                    <a16:rowId xmlns:a16="http://schemas.microsoft.com/office/drawing/2014/main" val="2129888279"/>
                  </a:ext>
                </a:extLst>
              </a:tr>
            </a:tbl>
          </a:graphicData>
        </a:graphic>
      </p:graphicFrame>
    </p:spTree>
    <p:extLst>
      <p:ext uri="{BB962C8B-B14F-4D97-AF65-F5344CB8AC3E}">
        <p14:creationId xmlns:p14="http://schemas.microsoft.com/office/powerpoint/2010/main" val="737257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A1F4363-ED34-490E-81D7-49B1643CE2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CD1EA40-7116-4FCB-9369-70F29FAA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592824" cy="32339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BCDB63-47B2-0C4D-BEA5-FBDC5DAE4EDE}"/>
              </a:ext>
            </a:extLst>
          </p:cNvPr>
          <p:cNvSpPr>
            <a:spLocks noGrp="1"/>
          </p:cNvSpPr>
          <p:nvPr>
            <p:ph type="title"/>
          </p:nvPr>
        </p:nvSpPr>
        <p:spPr>
          <a:xfrm>
            <a:off x="1166648" y="655591"/>
            <a:ext cx="4929352" cy="2315616"/>
          </a:xfrm>
        </p:spPr>
        <p:txBody>
          <a:bodyPr vert="horz" lIns="91440" tIns="45720" rIns="91440" bIns="45720" rtlCol="0" anchor="ctr">
            <a:normAutofit/>
          </a:bodyPr>
          <a:lstStyle/>
          <a:p>
            <a:r>
              <a:rPr lang="en-US" kern="1200">
                <a:solidFill>
                  <a:schemeClr val="tx1"/>
                </a:solidFill>
                <a:latin typeface="+mj-lt"/>
                <a:ea typeface="+mj-ea"/>
                <a:cs typeface="+mj-cs"/>
              </a:rPr>
              <a:t>Substantiating ASD Diagnosis</a:t>
            </a:r>
          </a:p>
        </p:txBody>
      </p:sp>
      <p:sp>
        <p:nvSpPr>
          <p:cNvPr id="25" name="Rectangle 24">
            <a:extLst>
              <a:ext uri="{FF2B5EF4-FFF2-40B4-BE49-F238E27FC236}">
                <a16:creationId xmlns:a16="http://schemas.microsoft.com/office/drawing/2014/main" id="{BF647E38-F93D-4661-8D77-CE13EEB65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6E00B104-DE00-42AE-B339-80E3E78871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7763256" y="73152"/>
            <a:chExt cx="1178966" cy="232963"/>
          </a:xfrm>
        </p:grpSpPr>
        <p:sp>
          <p:nvSpPr>
            <p:cNvPr id="28" name="Rectangle 64">
              <a:extLst>
                <a:ext uri="{FF2B5EF4-FFF2-40B4-BE49-F238E27FC236}">
                  <a16:creationId xmlns:a16="http://schemas.microsoft.com/office/drawing/2014/main" id="{54F3FC8F-7FE1-4577-9C6C-7D71612E28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D75DE961-5CBB-41E4-B8E2-3F4EB53E4B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5106C17D-476A-408A-993D-EB08BF0723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2485BA6D-C455-4304-B621-3E7455A146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1FEF0C54-FB60-4694-8974-55CE895380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B1310F19-3735-4B06-9DAC-5D31DEC37B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9F8E2E70-4946-42A5-A6CB-D212EF3152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CB127BE0-971B-4151-A6BE-1E7D646DD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F977815D-8B96-4A04-9D7C-CC6019BEB3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1324B8FD-3A1E-4A9F-9E77-E2A7B46AC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4">
              <a:extLst>
                <a:ext uri="{FF2B5EF4-FFF2-40B4-BE49-F238E27FC236}">
                  <a16:creationId xmlns:a16="http://schemas.microsoft.com/office/drawing/2014/main" id="{2D9C4E17-B5D3-4904-BF9B-F5E0390DF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6">
              <a:extLst>
                <a:ext uri="{FF2B5EF4-FFF2-40B4-BE49-F238E27FC236}">
                  <a16:creationId xmlns:a16="http://schemas.microsoft.com/office/drawing/2014/main" id="{6B0A091D-F416-4BB5-8655-DA045B167F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4">
              <a:extLst>
                <a:ext uri="{FF2B5EF4-FFF2-40B4-BE49-F238E27FC236}">
                  <a16:creationId xmlns:a16="http://schemas.microsoft.com/office/drawing/2014/main" id="{74279B3E-08FB-4407-99C5-A265D0DAB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6">
              <a:extLst>
                <a:ext uri="{FF2B5EF4-FFF2-40B4-BE49-F238E27FC236}">
                  <a16:creationId xmlns:a16="http://schemas.microsoft.com/office/drawing/2014/main" id="{8602C7E2-B6C3-4A15-B9C6-8F147D0CE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4">
              <a:extLst>
                <a:ext uri="{FF2B5EF4-FFF2-40B4-BE49-F238E27FC236}">
                  <a16:creationId xmlns:a16="http://schemas.microsoft.com/office/drawing/2014/main" id="{6CDC0501-5A35-435D-8362-A6C6913A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6">
              <a:extLst>
                <a:ext uri="{FF2B5EF4-FFF2-40B4-BE49-F238E27FC236}">
                  <a16:creationId xmlns:a16="http://schemas.microsoft.com/office/drawing/2014/main" id="{A2045D48-B6D9-4B63-B979-03ACA25B7D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64">
              <a:extLst>
                <a:ext uri="{FF2B5EF4-FFF2-40B4-BE49-F238E27FC236}">
                  <a16:creationId xmlns:a16="http://schemas.microsoft.com/office/drawing/2014/main" id="{A2F564A4-2610-47FB-A038-60FDC68EF0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6">
              <a:extLst>
                <a:ext uri="{FF2B5EF4-FFF2-40B4-BE49-F238E27FC236}">
                  <a16:creationId xmlns:a16="http://schemas.microsoft.com/office/drawing/2014/main" id="{9D779382-FF65-418F-BBF8-325CE3422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4">
              <a:extLst>
                <a:ext uri="{FF2B5EF4-FFF2-40B4-BE49-F238E27FC236}">
                  <a16:creationId xmlns:a16="http://schemas.microsoft.com/office/drawing/2014/main" id="{F3676594-41EC-42AC-A214-FC1A110C8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6">
              <a:extLst>
                <a:ext uri="{FF2B5EF4-FFF2-40B4-BE49-F238E27FC236}">
                  <a16:creationId xmlns:a16="http://schemas.microsoft.com/office/drawing/2014/main" id="{29DFE25F-CE29-4FFD-BD98-4E67965F1B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Content Placeholder 11" descr="Chart, bar chart&#10;&#10;Description automatically generated">
            <a:extLst>
              <a:ext uri="{FF2B5EF4-FFF2-40B4-BE49-F238E27FC236}">
                <a16:creationId xmlns:a16="http://schemas.microsoft.com/office/drawing/2014/main" id="{A8B8A80C-E843-7C4E-8413-04239EE2FDA7}"/>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1890" r="3" b="3"/>
          <a:stretch/>
        </p:blipFill>
        <p:spPr>
          <a:xfrm>
            <a:off x="6950625" y="283311"/>
            <a:ext cx="4890276" cy="2950679"/>
          </a:xfrm>
          <a:prstGeom prst="rect">
            <a:avLst/>
          </a:prstGeom>
        </p:spPr>
      </p:pic>
      <p:sp>
        <p:nvSpPr>
          <p:cNvPr id="49" name="Rectangle 48">
            <a:extLst>
              <a:ext uri="{FF2B5EF4-FFF2-40B4-BE49-F238E27FC236}">
                <a16:creationId xmlns:a16="http://schemas.microsoft.com/office/drawing/2014/main" id="{D6C80E47-971C-437F-B030-191115B01D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33985"/>
            <a:ext cx="606971" cy="36240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15">
            <a:extLst>
              <a:ext uri="{FF2B5EF4-FFF2-40B4-BE49-F238E27FC236}">
                <a16:creationId xmlns:a16="http://schemas.microsoft.com/office/drawing/2014/main" id="{12B20776-96B7-47CB-B2F2-55CC4F1C9E3D}"/>
              </a:ext>
            </a:extLst>
          </p:cNvPr>
          <p:cNvSpPr>
            <a:spLocks noGrp="1"/>
          </p:cNvSpPr>
          <p:nvPr>
            <p:ph sz="half" idx="2"/>
          </p:nvPr>
        </p:nvSpPr>
        <p:spPr>
          <a:xfrm>
            <a:off x="1166648" y="3502955"/>
            <a:ext cx="5164703" cy="3027651"/>
          </a:xfrm>
        </p:spPr>
        <p:txBody>
          <a:bodyPr vert="horz" lIns="91440" tIns="45720" rIns="91440" bIns="45720" rtlCol="0" anchor="ctr">
            <a:normAutofit/>
          </a:bodyPr>
          <a:lstStyle/>
          <a:p>
            <a:pPr marL="0"/>
            <a:r>
              <a:rPr lang="en-US" sz="1500" b="1"/>
              <a:t>KSADS Neurodevelopmental Module</a:t>
            </a:r>
          </a:p>
          <a:p>
            <a:pPr marL="342900"/>
            <a:r>
              <a:rPr lang="en-US" sz="1500"/>
              <a:t>Unusual body movements</a:t>
            </a:r>
          </a:p>
          <a:p>
            <a:pPr marL="342900"/>
            <a:r>
              <a:rPr lang="en-US" sz="1500"/>
              <a:t>Strict Routines </a:t>
            </a:r>
          </a:p>
          <a:p>
            <a:pPr marL="342900"/>
            <a:r>
              <a:rPr lang="en-US" sz="1500"/>
              <a:t>Poor Eye Contact</a:t>
            </a:r>
          </a:p>
          <a:p>
            <a:pPr marL="0"/>
            <a:r>
              <a:rPr lang="en-US" sz="1500" b="1"/>
              <a:t>Short Social Responsiveness Scale (SSRS)</a:t>
            </a:r>
          </a:p>
          <a:p>
            <a:r>
              <a:rPr lang="en-US" sz="1500"/>
              <a:t>11-item parent-reported survey taken from the 65-item Social Responsiveness Scale-2 (SRS-2; Constantino, 2003 )</a:t>
            </a:r>
          </a:p>
          <a:p>
            <a:r>
              <a:rPr lang="en-US" sz="1500"/>
              <a:t>Identifies and measures the severity of impairment across social domains in ASD individuals </a:t>
            </a:r>
          </a:p>
        </p:txBody>
      </p:sp>
      <p:pic>
        <p:nvPicPr>
          <p:cNvPr id="8" name="Content Placeholder 7" descr="Chart&#10;&#10;Description automatically generated">
            <a:extLst>
              <a:ext uri="{FF2B5EF4-FFF2-40B4-BE49-F238E27FC236}">
                <a16:creationId xmlns:a16="http://schemas.microsoft.com/office/drawing/2014/main" id="{B339EAFC-24B0-C849-8F8A-CD92F450F0C1}"/>
              </a:ext>
            </a:extLst>
          </p:cNvPr>
          <p:cNvPicPr>
            <a:picLocks noChangeAspect="1"/>
          </p:cNvPicPr>
          <p:nvPr/>
        </p:nvPicPr>
        <p:blipFill rotWithShape="1">
          <a:blip r:embed="rId4">
            <a:extLst>
              <a:ext uri="{28A0092B-C50C-407E-A947-70E740481C1C}">
                <a14:useLocalDpi xmlns:a14="http://schemas.microsoft.com/office/drawing/2010/main" val="0"/>
              </a:ext>
            </a:extLst>
          </a:blip>
          <a:srcRect t="1796" r="3" b="3"/>
          <a:stretch/>
        </p:blipFill>
        <p:spPr>
          <a:xfrm>
            <a:off x="6950625" y="3562537"/>
            <a:ext cx="4890276" cy="2953512"/>
          </a:xfrm>
          <a:prstGeom prst="rect">
            <a:avLst/>
          </a:prstGeom>
        </p:spPr>
      </p:pic>
    </p:spTree>
    <p:extLst>
      <p:ext uri="{BB962C8B-B14F-4D97-AF65-F5344CB8AC3E}">
        <p14:creationId xmlns:p14="http://schemas.microsoft.com/office/powerpoint/2010/main" val="532618673"/>
      </p:ext>
    </p:extLst>
  </p:cSld>
  <p:clrMapOvr>
    <a:masterClrMapping/>
  </p:clrMapOvr>
</p:sld>
</file>

<file path=ppt/theme/theme1.xml><?xml version="1.0" encoding="utf-8"?>
<a:theme xmlns:a="http://schemas.openxmlformats.org/drawingml/2006/main" name="Office Theme">
  <a:themeElements>
    <a:clrScheme name="Custom 3">
      <a:dk1>
        <a:srgbClr val="000000"/>
      </a:dk1>
      <a:lt1>
        <a:srgbClr val="FFFFFF"/>
      </a:lt1>
      <a:dk2>
        <a:srgbClr val="44546A"/>
      </a:dk2>
      <a:lt2>
        <a:srgbClr val="E7E6E6"/>
      </a:lt2>
      <a:accent1>
        <a:srgbClr val="1D9A78"/>
      </a:accent1>
      <a:accent2>
        <a:srgbClr val="B64819"/>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839230d41b74dce8067a750cc50a39e xmlns="51fc9d12-1aeb-48e1-a67a-cf7525a4ef84">
      <Terms xmlns="http://schemas.microsoft.com/office/infopath/2007/PartnerControls"/>
    </p839230d41b74dce8067a750cc50a39e>
    <Review_x0020_Date xmlns="02adff9a-d020-4030-870a-fe1c8817879b" xsi:nil="true"/>
    <if5087aa67fd49e1bc3bf24618755730 xmlns="51fc9d12-1aeb-48e1-a67a-cf7525a4ef84">
      <Terms xmlns="http://schemas.microsoft.com/office/infopath/2007/PartnerControls"/>
    </if5087aa67fd49e1bc3bf24618755730>
    <TaxCatchAll xmlns="02adff9a-d020-4030-870a-fe1c8817879b">
      <Value>85</Value>
    </TaxCatchAll>
    <CID xmlns="02adff9a-d020-4030-870a-fe1c8817879b" xsi:nil="true"/>
    <Event_x0020_Location xmlns="02adff9a-d020-4030-870a-fe1c8817879b" xsi:nil="true"/>
    <a0db3a7a8d964caeb44d66af9661c4f3 xmlns="51fc9d12-1aeb-48e1-a67a-cf7525a4ef84">
      <Terms xmlns="http://schemas.microsoft.com/office/infopath/2007/PartnerControls">
        <TermInfo xmlns="http://schemas.microsoft.com/office/infopath/2007/PartnerControls">
          <TermName xmlns="http://schemas.microsoft.com/office/infopath/2007/PartnerControls">ISEK</TermName>
          <TermId xmlns="http://schemas.microsoft.com/office/infopath/2007/PartnerControls">3617f12c-bdbb-4dcc-a385-249f55419c95</TermId>
        </TermInfo>
      </Terms>
    </a0db3a7a8d964caeb44d66af9661c4f3>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D3D08DDF2C4614BB89D997E913BFAF5" ma:contentTypeVersion="41" ma:contentTypeDescription="Create a new document." ma:contentTypeScope="" ma:versionID="4a0e94f971866d8fda0bfb10d989bac4">
  <xsd:schema xmlns:xsd="http://www.w3.org/2001/XMLSchema" xmlns:xs="http://www.w3.org/2001/XMLSchema" xmlns:p="http://schemas.microsoft.com/office/2006/metadata/properties" xmlns:ns2="02adff9a-d020-4030-870a-fe1c8817879b" xmlns:ns3="51fc9d12-1aeb-48e1-a67a-cf7525a4ef84" targetNamespace="http://schemas.microsoft.com/office/2006/metadata/properties" ma:root="true" ma:fieldsID="b567c1a65cd3d675fbfcf4e57f2bf5b0" ns2:_="" ns3:_="">
    <xsd:import namespace="02adff9a-d020-4030-870a-fe1c8817879b"/>
    <xsd:import namespace="51fc9d12-1aeb-48e1-a67a-cf7525a4ef84"/>
    <xsd:element name="properties">
      <xsd:complexType>
        <xsd:sequence>
          <xsd:element name="documentManagement">
            <xsd:complexType>
              <xsd:all>
                <xsd:element ref="ns2:Review_x0020_Date" minOccurs="0"/>
                <xsd:element ref="ns2:Event_x0020_Location" minOccurs="0"/>
                <xsd:element ref="ns2:SharedWithUsers" minOccurs="0"/>
                <xsd:element ref="ns2:SharedWithDetails" minOccurs="0"/>
                <xsd:element ref="ns3:if5087aa67fd49e1bc3bf24618755730" minOccurs="0"/>
                <xsd:element ref="ns2:TaxCatchAll" minOccurs="0"/>
                <xsd:element ref="ns2:CID" minOccurs="0"/>
                <xsd:element ref="ns3:p839230d41b74dce8067a750cc50a39e" minOccurs="0"/>
                <xsd:element ref="ns3:a0db3a7a8d964caeb44d66af9661c4f3"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adff9a-d020-4030-870a-fe1c8817879b" elementFormDefault="qualified">
    <xsd:import namespace="http://schemas.microsoft.com/office/2006/documentManagement/types"/>
    <xsd:import namespace="http://schemas.microsoft.com/office/infopath/2007/PartnerControls"/>
    <xsd:element name="Review_x0020_Date" ma:index="8" nillable="true" ma:displayName="Review Date" ma:description="When should this document be reviewed and possible archived? This will default to [Create Date+2 years] and will drive a view that shows files to be reviewed." ma:format="DateOnly" ma:indexed="true" ma:internalName="Review_x0020_Date">
      <xsd:simpleType>
        <xsd:restriction base="dms:DateTime"/>
      </xsd:simpleType>
    </xsd:element>
    <xsd:element name="Event_x0020_Location" ma:index="9" nillable="true" ma:displayName="Event Location" ma:description="In which city does the event occur" ma:format="Dropdown" ma:indexed="true" ma:internalName="Event_x0020_Location">
      <xsd:simpleType>
        <xsd:restriction base="dms:Choice">
          <xsd:enumeration value="Amsterdam"/>
          <xsd:enumeration value="Banff"/>
          <xsd:enumeration value="Berlin"/>
          <xsd:enumeration value="Brisbane"/>
          <xsd:enumeration value="Brussels"/>
          <xsd:enumeration value="Budapest"/>
          <xsd:enumeration value="Cape Town"/>
          <xsd:enumeration value="Charleston"/>
          <xsd:enumeration value="Chicago"/>
          <xsd:enumeration value="Crystal City"/>
          <xsd:enumeration value="Dublin"/>
          <xsd:enumeration value="Dubrovnik"/>
          <xsd:enumeration value="Edinburgh"/>
          <xsd:enumeration value="Estoril"/>
          <xsd:enumeration value="Glasgow"/>
          <xsd:enumeration value="Goteborg"/>
          <xsd:enumeration value="Hawaii"/>
          <xsd:enumeration value="Halifax"/>
          <xsd:enumeration value="Hobart"/>
          <xsd:enumeration value="Hollywood"/>
          <xsd:enumeration value="Honolulu"/>
          <xsd:enumeration value="Istanbul"/>
          <xsd:enumeration value="Jamaica"/>
          <xsd:enumeration value="Keystone"/>
          <xsd:enumeration value="Leiden"/>
          <xsd:enumeration value="Limerick"/>
          <xsd:enumeration value="Lisbon"/>
          <xsd:enumeration value="Los Angeles"/>
          <xsd:enumeration value="Louisville"/>
          <xsd:enumeration value="Lyon"/>
          <xsd:enumeration value="Maastricht"/>
          <xsd:enumeration value="Madison"/>
          <xsd:enumeration value="Malta"/>
          <xsd:enumeration value="Memphis"/>
          <xsd:enumeration value="Miami"/>
          <xsd:enumeration value="Montego Bay"/>
          <xsd:enumeration value="Montreal"/>
          <xsd:enumeration value="Nagoya"/>
          <xsd:enumeration value="Nashville"/>
          <xsd:enumeration value="New Orleans"/>
          <xsd:enumeration value="New Westminister"/>
          <xsd:enumeration value="New York"/>
          <xsd:enumeration value="Niagara Falls"/>
          <xsd:enumeration value="Niagara-on-the-Lake"/>
          <xsd:enumeration value="Ottawa/Gatineau"/>
          <xsd:enumeration value="Oxford"/>
          <xsd:enumeration value="Paris"/>
          <xsd:enumeration value="Penticton"/>
          <xsd:enumeration value="Philadelphia"/>
          <xsd:enumeration value="Portland"/>
          <xsd:enumeration value="Quebec City"/>
          <xsd:enumeration value="Richmond"/>
          <xsd:enumeration value="Rome"/>
          <xsd:enumeration value="Salzburg"/>
          <xsd:enumeration value="Santa Barbara"/>
          <xsd:enumeration value="Santa Rosa"/>
          <xsd:enumeration value="Seville"/>
          <xsd:enumeration value="St Louis"/>
          <xsd:enumeration value="Stockholm"/>
          <xsd:enumeration value="Toronto"/>
          <xsd:enumeration value="Toyama"/>
          <xsd:enumeration value="Umea"/>
          <xsd:enumeration value="Vancouver"/>
          <xsd:enumeration value="Victoria"/>
          <xsd:enumeration value="Vienna"/>
          <xsd:enumeration value="Whistler"/>
        </xsd:restriction>
      </xsd:simpleType>
    </xsd:element>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TaxCatchAll" ma:index="14" nillable="true" ma:displayName="Taxonomy Catch All Column" ma:description="" ma:hidden="true" ma:list="{969ac232-9de1-4ef7-a8d1-4fd88dbef106}" ma:internalName="TaxCatchAll" ma:showField="CatchAllData" ma:web="02adff9a-d020-4030-870a-fe1c8817879b">
      <xsd:complexType>
        <xsd:complexContent>
          <xsd:extension base="dms:MultiChoiceLookup">
            <xsd:sequence>
              <xsd:element name="Value" type="dms:Lookup" maxOccurs="unbounded" minOccurs="0" nillable="true"/>
            </xsd:sequence>
          </xsd:extension>
        </xsd:complexContent>
      </xsd:complexType>
    </xsd:element>
    <xsd:element name="CID" ma:index="15" nillable="true" ma:displayName="CID" ma:internalName="CID">
      <xsd:simpleType>
        <xsd:restriction base="dms:Text">
          <xsd:maxLength value="255"/>
        </xsd:restriction>
      </xsd:simpleType>
    </xsd:element>
    <xsd:element name="LastSharedByUser" ma:index="21" nillable="true" ma:displayName="Last Shared By User" ma:description="" ma:internalName="LastSharedByUser" ma:readOnly="true">
      <xsd:simpleType>
        <xsd:restriction base="dms:Note">
          <xsd:maxLength value="255"/>
        </xsd:restriction>
      </xsd:simpleType>
    </xsd:element>
    <xsd:element name="LastSharedByTime" ma:index="2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1fc9d12-1aeb-48e1-a67a-cf7525a4ef84" elementFormDefault="qualified">
    <xsd:import namespace="http://schemas.microsoft.com/office/2006/documentManagement/types"/>
    <xsd:import namespace="http://schemas.microsoft.com/office/infopath/2007/PartnerControls"/>
    <xsd:element name="if5087aa67fd49e1bc3bf24618755730" ma:index="13" nillable="true" ma:taxonomy="true" ma:internalName="if5087aa67fd49e1bc3bf24618755730" ma:taxonomyFieldName="Doc_x0020_Type_x0020_MM" ma:displayName="Document Type" ma:indexed="true" ma:readOnly="false" ma:default="" ma:fieldId="{2f5087aa-67fd-49e1-bc3b-f24618755730}" ma:sspId="1259d0b0-ad97-40f6-866f-9f1be2d4c8f9" ma:termSetId="48f129a7-8db7-44b7-b919-1473bae17e12" ma:anchorId="c19bc231-f034-4367-8459-709365398274" ma:open="false" ma:isKeyword="false">
      <xsd:complexType>
        <xsd:sequence>
          <xsd:element ref="pc:Terms" minOccurs="0" maxOccurs="1"/>
        </xsd:sequence>
      </xsd:complexType>
    </xsd:element>
    <xsd:element name="p839230d41b74dce8067a750cc50a39e" ma:index="18" nillable="true" ma:taxonomy="true" ma:internalName="p839230d41b74dce8067a750cc50a39e" ma:taxonomyFieldName="mm_x002d_Yeaer" ma:displayName="Year" ma:readOnly="false" ma:default="" ma:fieldId="{9839230d-41b7-4dce-8067-a750cc50a39e}" ma:sspId="1259d0b0-ad97-40f6-866f-9f1be2d4c8f9" ma:termSetId="1259cf09-79ab-4ebb-90c2-37dc8ee5f256" ma:anchorId="00000000-0000-0000-0000-000000000000" ma:open="false" ma:isKeyword="false">
      <xsd:complexType>
        <xsd:sequence>
          <xsd:element ref="pc:Terms" minOccurs="0" maxOccurs="1"/>
        </xsd:sequence>
      </xsd:complexType>
    </xsd:element>
    <xsd:element name="a0db3a7a8d964caeb44d66af9661c4f3" ma:index="20" ma:taxonomy="true" ma:internalName="a0db3a7a8d964caeb44d66af9661c4f3" ma:taxonomyFieldName="mm_x002d_Acro" ma:displayName="Acronym" ma:indexed="true" ma:readOnly="false" ma:default="" ma:fieldId="{a0db3a7a-8d96-4cae-b44d-66af9661c4f3}" ma:sspId="1259d0b0-ad97-40f6-866f-9f1be2d4c8f9" ma:termSetId="f4e49e4b-ca89-4e0a-9f2a-62fb92be0134" ma:anchorId="ca44cf68-d404-4ee8-b524-8967a1199658" ma:open="false" ma:isKeyword="false">
      <xsd:complexType>
        <xsd:sequence>
          <xsd:element ref="pc:Terms" minOccurs="0" maxOccurs="1"/>
        </xsd:sequence>
      </xsd:complexType>
    </xsd:element>
    <xsd:element name="MediaServiceMetadata" ma:index="23" nillable="true" ma:displayName="MediaServiceMetadata" ma:description="" ma:hidden="true" ma:internalName="MediaServiceMetadata" ma:readOnly="true">
      <xsd:simpleType>
        <xsd:restriction base="dms:Note"/>
      </xsd:simpleType>
    </xsd:element>
    <xsd:element name="MediaServiceFastMetadata" ma:index="24" nillable="true" ma:displayName="MediaServiceFastMetadata" ma:description="" ma:hidden="true" ma:internalName="MediaServiceFastMetadata" ma:readOnly="true">
      <xsd:simpleType>
        <xsd:restriction base="dms:Note"/>
      </xsd:simpleType>
    </xsd:element>
    <xsd:element name="MediaServiceDateTaken" ma:index="25" nillable="true" ma:displayName="MediaServiceDateTaken" ma:description="" ma:hidden="true" ma:internalName="MediaServiceDateTaken" ma:readOnly="true">
      <xsd:simpleType>
        <xsd:restriction base="dms:Text"/>
      </xsd:simpleType>
    </xsd:element>
    <xsd:element name="MediaServiceAutoTags" ma:index="26" nillable="true" ma:displayName="MediaServiceAutoTags" ma:description="" ma:internalName="MediaServiceAutoTags" ma:readOnly="true">
      <xsd:simpleType>
        <xsd:restriction base="dms:Text"/>
      </xsd:simpleType>
    </xsd:element>
    <xsd:element name="MediaServiceLocation" ma:index="27" nillable="true" ma:displayName="MediaServiceLocation" ma:description="" ma:internalName="MediaServiceLocation" ma:readOnly="true">
      <xsd:simpleType>
        <xsd:restriction base="dms:Text"/>
      </xsd:simpleType>
    </xsd:element>
    <xsd:element name="MediaServiceOCR" ma:index="28" nillable="true" ma:displayName="MediaServiceOCR" ma:internalName="MediaServiceOCR" ma:readOnly="true">
      <xsd:simpleType>
        <xsd:restriction base="dms:Note">
          <xsd:maxLength value="255"/>
        </xsd:restriction>
      </xsd:simpleType>
    </xsd:element>
    <xsd:element name="MediaServiceEventHashCode" ma:index="29" nillable="true" ma:displayName="MediaServiceEventHashCode" ma:hidden="true" ma:internalName="MediaServiceEventHashCode" ma:readOnly="true">
      <xsd:simpleType>
        <xsd:restriction base="dms:Text"/>
      </xsd:simpleType>
    </xsd:element>
    <xsd:element name="MediaServiceGenerationTime" ma:index="30" nillable="true" ma:displayName="MediaServiceGenerationTime" ma:hidden="true" ma:internalName="MediaServiceGenerationTime" ma:readOnly="true">
      <xsd:simpleType>
        <xsd:restriction base="dms:Text"/>
      </xsd:simpleType>
    </xsd:element>
    <xsd:element name="MediaServiceAutoKeyPoints" ma:index="31" nillable="true" ma:displayName="MediaServiceAutoKeyPoints" ma:hidden="true" ma:internalName="MediaServiceAutoKeyPoints" ma:readOnly="true">
      <xsd:simpleType>
        <xsd:restriction base="dms:Note"/>
      </xsd:simpleType>
    </xsd:element>
    <xsd:element name="MediaServiceKeyPoints" ma:index="3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5E24AE-2F3C-408A-83C4-354ABCDAECBC}">
  <ds:schemaRefs>
    <ds:schemaRef ds:uri="http://schemas.microsoft.com/sharepoint/v3/contenttype/forms"/>
  </ds:schemaRefs>
</ds:datastoreItem>
</file>

<file path=customXml/itemProps2.xml><?xml version="1.0" encoding="utf-8"?>
<ds:datastoreItem xmlns:ds="http://schemas.openxmlformats.org/officeDocument/2006/customXml" ds:itemID="{716CD1C8-9567-4563-AF7A-13CECFF27781}">
  <ds:schemaRefs>
    <ds:schemaRef ds:uri="http://www.w3.org/XML/1998/namespace"/>
    <ds:schemaRef ds:uri="http://purl.org/dc/elements/1.1/"/>
    <ds:schemaRef ds:uri="http://schemas.openxmlformats.org/package/2006/metadata/core-properties"/>
    <ds:schemaRef ds:uri="http://schemas.microsoft.com/office/2006/documentManagement/types"/>
    <ds:schemaRef ds:uri="http://purl.org/dc/terms/"/>
    <ds:schemaRef ds:uri="http://purl.org/dc/dcmitype/"/>
    <ds:schemaRef ds:uri="http://schemas.microsoft.com/office/2006/metadata/properties"/>
    <ds:schemaRef ds:uri="http://schemas.microsoft.com/office/infopath/2007/PartnerControls"/>
    <ds:schemaRef ds:uri="51fc9d12-1aeb-48e1-a67a-cf7525a4ef84"/>
    <ds:schemaRef ds:uri="02adff9a-d020-4030-870a-fe1c8817879b"/>
  </ds:schemaRefs>
</ds:datastoreItem>
</file>

<file path=customXml/itemProps3.xml><?xml version="1.0" encoding="utf-8"?>
<ds:datastoreItem xmlns:ds="http://schemas.openxmlformats.org/officeDocument/2006/customXml" ds:itemID="{77E45C49-FA94-426A-98BA-736733263C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adff9a-d020-4030-870a-fe1c8817879b"/>
    <ds:schemaRef ds:uri="51fc9d12-1aeb-48e1-a67a-cf7525a4ef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3933</TotalTime>
  <Words>3240</Words>
  <Application>Microsoft Macintosh PowerPoint</Application>
  <PresentationFormat>Widescreen</PresentationFormat>
  <Paragraphs>396</Paragraphs>
  <Slides>26</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Average</vt:lpstr>
      <vt:lpstr>Calibri</vt:lpstr>
      <vt:lpstr>Calibri Light</vt:lpstr>
      <vt:lpstr>Office Theme</vt:lpstr>
      <vt:lpstr>Behavioral and Neural Mechanisms of Trauma Symptomatology in ASD in the ABCD Study</vt:lpstr>
      <vt:lpstr>Introduction</vt:lpstr>
      <vt:lpstr>(ABCD) Cohort Size: 11,874 Youth</vt:lpstr>
      <vt:lpstr>Post Traumatic Stress Disorder</vt:lpstr>
      <vt:lpstr>ASD and Trauma </vt:lpstr>
      <vt:lpstr>Participants – Matching </vt:lpstr>
      <vt:lpstr>Demographics</vt:lpstr>
      <vt:lpstr>Adverse Childhood Experiences</vt:lpstr>
      <vt:lpstr>Substantiating ASD Diagnosis</vt:lpstr>
      <vt:lpstr>Comorbidities</vt:lpstr>
      <vt:lpstr>Child Behavior Checklist</vt:lpstr>
      <vt:lpstr>ACEs and PTSD symptoms  between groups</vt:lpstr>
      <vt:lpstr>IQ &amp; ACEs</vt:lpstr>
      <vt:lpstr>More ACEs is associated with  more PTSD Symptoms</vt:lpstr>
      <vt:lpstr>Short Social Responsiveness Scale</vt:lpstr>
      <vt:lpstr>Moderating the relationship between ACEs and PTSD Symptoms</vt:lpstr>
      <vt:lpstr>Moderation by SSRS</vt:lpstr>
      <vt:lpstr>Conclusions</vt:lpstr>
      <vt:lpstr>Future Direction </vt:lpstr>
      <vt:lpstr>Thank You!</vt:lpstr>
      <vt:lpstr>ABCD MRI Protocol</vt:lpstr>
      <vt:lpstr>rsfMRI Pre-Processing </vt:lpstr>
      <vt:lpstr>Brain Segmentation</vt:lpstr>
      <vt:lpstr>Destrieux et al., 2010</vt:lpstr>
      <vt:lpstr>RSFC Post-Processing</vt:lpstr>
      <vt:lpstr>Works Cited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Behavioral and Neural Mechanisms of Trauma Symptomatology in Autism Spectrum Disorder in the ABCD</dc:title>
  <dc:creator>Emily Wood</dc:creator>
  <cp:lastModifiedBy>Emily Wood</cp:lastModifiedBy>
  <cp:revision>37</cp:revision>
  <dcterms:created xsi:type="dcterms:W3CDTF">2020-10-01T16:26:13Z</dcterms:created>
  <dcterms:modified xsi:type="dcterms:W3CDTF">2021-02-19T19:37:10Z</dcterms:modified>
</cp:coreProperties>
</file>